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5" r:id="rId3"/>
    <p:sldId id="261" r:id="rId4"/>
    <p:sldId id="258" r:id="rId5"/>
    <p:sldId id="273" r:id="rId6"/>
    <p:sldId id="268" r:id="rId7"/>
    <p:sldId id="269" r:id="rId8"/>
    <p:sldId id="270" r:id="rId9"/>
    <p:sldId id="271" r:id="rId10"/>
    <p:sldId id="272" r:id="rId11"/>
    <p:sldId id="264" r:id="rId12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4638"/>
    <a:srgbClr val="FFFF99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327606-25D8-4D98-874C-3D9CD1B71DF9}" v="41" dt="2023-09-06T19:07:50.981"/>
  </p1510:revLst>
</p1510:revInfo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9" autoAdjust="0"/>
  </p:normalViewPr>
  <p:slideViewPr>
    <p:cSldViewPr snapToGrid="0">
      <p:cViewPr varScale="1">
        <p:scale>
          <a:sx n="74" d="100"/>
          <a:sy n="74" d="100"/>
        </p:scale>
        <p:origin x="893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EF9D119-8AFA-434B-A238-A6A442F9D76B}" type="datetime1">
              <a:rPr lang="it-IT" smtClean="0"/>
              <a:t>06/09/2025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1D13D6A-DFDD-4B27-9F53-83C0CD9331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0F540-0BDB-461F-9E1A-3840417E8510}" type="datetime1">
              <a:rPr lang="it-IT" smtClean="0"/>
              <a:pPr/>
              <a:t>06/09/2025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A1D7B6F-E65C-42E7-86A5-0A01C6C95227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A1D7B6F-E65C-42E7-86A5-0A01C6C9522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7398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5886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1357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1D7B6F-E65C-42E7-86A5-0A01C6C9522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775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966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1510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61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6253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4618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930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diapositiva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Elemento grafico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0" name="Figura a mano libera: Forma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9" name="Figura a mano libera: Forma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1" name="Figura a mano libera: Forma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ottotitolo 2">
            <a:extLst>
              <a:ext uri="{FF2B5EF4-FFF2-40B4-BE49-F238E27FC236}">
                <a16:creationId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SCHEMA</a:t>
            </a:r>
          </a:p>
        </p:txBody>
      </p:sp>
      <p:sp>
        <p:nvSpPr>
          <p:cNvPr id="42" name="Segnaposto immagine 26">
            <a:extLst>
              <a:ext uri="{FF2B5EF4-FFF2-40B4-BE49-F238E27FC236}">
                <a16:creationId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Presentazione</a:t>
            </a:r>
            <a:br>
              <a:rPr lang="it-IT" noProof="0"/>
            </a:br>
            <a:r>
              <a:rPr lang="it-IT" noProof="0"/>
              <a:t>Titolo</a:t>
            </a:r>
          </a:p>
        </p:txBody>
      </p:sp>
      <p:sp>
        <p:nvSpPr>
          <p:cNvPr id="45" name="Segnaposto testo 44">
            <a:extLst>
              <a:ext uri="{FF2B5EF4-FFF2-40B4-BE49-F238E27FC236}">
                <a16:creationId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 rtlCol="0"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MESE</a:t>
            </a:r>
            <a:br>
              <a:rPr lang="it-IT" noProof="0"/>
            </a:br>
            <a:r>
              <a:rPr lang="it-IT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della sezione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Segnaposto immagine 15">
            <a:extLst>
              <a:ext uri="{FF2B5EF4-FFF2-40B4-BE49-F238E27FC236}">
                <a16:creationId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divisore</a:t>
            </a:r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tes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Elemento grafico 16">
            <a:extLst>
              <a:ext uri="{FF2B5EF4-FFF2-40B4-BE49-F238E27FC236}">
                <a16:creationId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igura a mano libera: Forma 7">
              <a:extLst>
                <a:ext uri="{FF2B5EF4-FFF2-40B4-BE49-F238E27FC236}">
                  <a16:creationId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9" name="Figura a mano libera: Forma 8">
              <a:extLst>
                <a:ext uri="{FF2B5EF4-FFF2-40B4-BE49-F238E27FC236}">
                  <a16:creationId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0" name="Elemento grafico 23">
            <a:extLst>
              <a:ext uri="{FF2B5EF4-FFF2-40B4-BE49-F238E27FC236}">
                <a16:creationId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1" name="Elemento grafico 6">
            <a:extLst>
              <a:ext uri="{FF2B5EF4-FFF2-40B4-BE49-F238E27FC236}">
                <a16:creationId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rtlCol="0"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Layout testo 1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90" y="3392622"/>
            <a:ext cx="3913188" cy="2249488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grpSp>
        <p:nvGrpSpPr>
          <p:cNvPr id="19" name="Elemento grafico 17">
            <a:extLst>
              <a:ext uri="{FF2B5EF4-FFF2-40B4-BE49-F238E27FC236}">
                <a16:creationId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1" name="Figura a mano libera: Forma 20">
              <a:extLst>
                <a:ext uri="{FF2B5EF4-FFF2-40B4-BE49-F238E27FC236}">
                  <a16:creationId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4" name="Segnaposto immagine 23">
            <a:extLst>
              <a:ext uri="{FF2B5EF4-FFF2-40B4-BE49-F238E27FC236}">
                <a16:creationId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te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Elemento grafico 16">
            <a:extLst>
              <a:ext uri="{FF2B5EF4-FFF2-40B4-BE49-F238E27FC236}">
                <a16:creationId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Figura a mano libera: Forma 8">
              <a:extLst>
                <a:ext uri="{FF2B5EF4-FFF2-40B4-BE49-F238E27FC236}">
                  <a16:creationId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Elemento grafico 23">
              <a:extLst>
                <a:ext uri="{FF2B5EF4-FFF2-40B4-BE49-F238E27FC236}">
                  <a16:creationId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2" name="Elemento grafico 6">
              <a:extLst>
                <a:ext uri="{FF2B5EF4-FFF2-40B4-BE49-F238E27FC236}">
                  <a16:creationId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6" name="Titolo 1">
            <a:extLst>
              <a:ext uri="{FF2B5EF4-FFF2-40B4-BE49-F238E27FC236}">
                <a16:creationId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Layout testo 2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18" name="Segnaposto testo 16">
            <a:extLst>
              <a:ext uri="{FF2B5EF4-FFF2-40B4-BE49-F238E27FC236}">
                <a16:creationId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2841" y="3401290"/>
            <a:ext cx="4347933" cy="69329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0" name="Segnaposto testo 16">
            <a:extLst>
              <a:ext uri="{FF2B5EF4-FFF2-40B4-BE49-F238E27FC236}">
                <a16:creationId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2841" y="4200309"/>
            <a:ext cx="4347933" cy="140874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grpSp>
        <p:nvGrpSpPr>
          <p:cNvPr id="22" name="Elemento grafico 20">
            <a:extLst>
              <a:ext uri="{FF2B5EF4-FFF2-40B4-BE49-F238E27FC236}">
                <a16:creationId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Figura a mano libera: Forma 22">
              <a:extLst>
                <a:ext uri="{FF2B5EF4-FFF2-40B4-BE49-F238E27FC236}">
                  <a16:creationId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5" name="Figura a mano libera: Forma 24">
              <a:extLst>
                <a:ext uri="{FF2B5EF4-FFF2-40B4-BE49-F238E27FC236}">
                  <a16:creationId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7" name="Segnaposto immagine 26">
            <a:extLst>
              <a:ext uri="{FF2B5EF4-FFF2-40B4-BE49-F238E27FC236}">
                <a16:creationId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 con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Elemento grafico 16">
            <a:extLst>
              <a:ext uri="{FF2B5EF4-FFF2-40B4-BE49-F238E27FC236}">
                <a16:creationId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Figura a mano libera: Forma 18">
              <a:extLst>
                <a:ext uri="{FF2B5EF4-FFF2-40B4-BE49-F238E27FC236}">
                  <a16:creationId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Titolo sezione 1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0" name="Elemento grafico 23">
            <a:extLst>
              <a:ext uri="{FF2B5EF4-FFF2-40B4-BE49-F238E27FC236}">
                <a16:creationId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1" name="Elemento grafico 6">
            <a:extLst>
              <a:ext uri="{FF2B5EF4-FFF2-40B4-BE49-F238E27FC236}">
                <a16:creationId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Confronto</a:t>
            </a:r>
          </a:p>
        </p:txBody>
      </p:sp>
      <p:sp>
        <p:nvSpPr>
          <p:cNvPr id="15" name="Segnaposto testo 2">
            <a:extLst>
              <a:ext uri="{FF2B5EF4-FFF2-40B4-BE49-F238E27FC236}">
                <a16:creationId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Titolo sezione 1</a:t>
            </a:r>
          </a:p>
        </p:txBody>
      </p:sp>
      <p:sp>
        <p:nvSpPr>
          <p:cNvPr id="16" name="Segnaposto contenuto 3">
            <a:extLst>
              <a:ext uri="{FF2B5EF4-FFF2-40B4-BE49-F238E27FC236}">
                <a16:creationId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con grafico</a:t>
            </a: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23" name="Segnaposto grafico 21">
            <a:extLst>
              <a:ext uri="{FF2B5EF4-FFF2-40B4-BE49-F238E27FC236}">
                <a16:creationId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aggiungere un grafico</a:t>
            </a:r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con tabella</a:t>
            </a: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15" name="Segnaposto tabella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aggiungere una tabella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Elemento grafico 16">
            <a:extLst>
              <a:ext uri="{FF2B5EF4-FFF2-40B4-BE49-F238E27FC236}">
                <a16:creationId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Figura a mano libera: Forma 6">
              <a:extLst>
                <a:ext uri="{FF2B5EF4-FFF2-40B4-BE49-F238E27FC236}">
                  <a16:creationId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8" name="Figura a mano libera: Forma 7">
              <a:extLst>
                <a:ext uri="{FF2B5EF4-FFF2-40B4-BE49-F238E27FC236}">
                  <a16:creationId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grpSp>
        <p:nvGrpSpPr>
          <p:cNvPr id="9" name="Elemento grafico 4">
            <a:extLst>
              <a:ext uri="{FF2B5EF4-FFF2-40B4-BE49-F238E27FC236}">
                <a16:creationId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it-IT" noProof="0"/>
              <a:t>MODIFICARE GLI STILI DEL TESTO DELLO SCHEMA</a:t>
            </a:r>
          </a:p>
        </p:txBody>
      </p:sp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5" name="Titolo 22">
            <a:extLst>
              <a:ext uri="{FF2B5EF4-FFF2-40B4-BE49-F238E27FC236}">
                <a16:creationId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Immagine grande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Elemento grafico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rtlCol="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3" name="Segnaposto elemento multimediale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1743456" y="1113044"/>
            <a:ext cx="8705088" cy="405079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aggiungere file multimediali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it-IT" noProof="0"/>
              <a:t> </a:t>
            </a:r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 ringrazi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Elemento grafico 35">
            <a:extLst>
              <a:ext uri="{FF2B5EF4-FFF2-40B4-BE49-F238E27FC236}">
                <a16:creationId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Figura a mano libera: Forma 41">
              <a:extLst>
                <a:ext uri="{FF2B5EF4-FFF2-40B4-BE49-F238E27FC236}">
                  <a16:creationId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 rtlCol="0"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Grazie!</a:t>
            </a:r>
          </a:p>
        </p:txBody>
      </p:sp>
      <p:grpSp>
        <p:nvGrpSpPr>
          <p:cNvPr id="23" name="Elemento grafico 21">
            <a:extLst>
              <a:ext uri="{FF2B5EF4-FFF2-40B4-BE49-F238E27FC236}">
                <a16:creationId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5" name="Figura a mano libera: Forma 24">
              <a:extLst>
                <a:ext uri="{FF2B5EF4-FFF2-40B4-BE49-F238E27FC236}">
                  <a16:creationId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0" name="Segnaposto immagine 28">
            <a:extLst>
              <a:ext uri="{FF2B5EF4-FFF2-40B4-BE49-F238E27FC236}">
                <a16:creationId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35" name="Segnaposto testo 34">
            <a:extLst>
              <a:ext uri="{FF2B5EF4-FFF2-40B4-BE49-F238E27FC236}">
                <a16:creationId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720000">
            <a:off x="8526498" y="4052877"/>
            <a:ext cx="3689627" cy="64293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Elemento grafico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0" name="Figura a mano libera: Forma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9" name="Figura a mano libera: Forma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1" name="Figura a mano libera: Forma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Presentazione</a:t>
            </a:r>
            <a:br>
              <a:rPr lang="it-IT" noProof="0"/>
            </a:br>
            <a:r>
              <a:rPr lang="it-IT" noProof="0"/>
              <a:t>Titolo</a:t>
            </a:r>
          </a:p>
        </p:txBody>
      </p:sp>
      <p:sp>
        <p:nvSpPr>
          <p:cNvPr id="23" name="Sottotitolo 2">
            <a:extLst>
              <a:ext uri="{FF2B5EF4-FFF2-40B4-BE49-F238E27FC236}">
                <a16:creationId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divisore</a:t>
            </a:r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1" name="Segnaposto testo 2">
            <a:extLst>
              <a:ext uri="{FF2B5EF4-FFF2-40B4-BE49-F238E27FC236}">
                <a16:creationId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1075" y="3345999"/>
            <a:ext cx="7319700" cy="1500187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8" name="Segnaposto contenuto 3">
            <a:extLst>
              <a:ext uri="{FF2B5EF4-FFF2-40B4-BE49-F238E27FC236}">
                <a16:creationId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8" name="Segnaposto contenuto 3">
            <a:extLst>
              <a:ext uri="{FF2B5EF4-FFF2-40B4-BE49-F238E27FC236}">
                <a16:creationId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9" name="Segnaposto testo 4">
            <a:extLst>
              <a:ext uri="{FF2B5EF4-FFF2-40B4-BE49-F238E27FC236}">
                <a16:creationId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0" name="Segnaposto contenuto 5">
            <a:extLst>
              <a:ext uri="{FF2B5EF4-FFF2-40B4-BE49-F238E27FC236}">
                <a16:creationId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9" name="Segnaposto testo 3">
            <a:extLst>
              <a:ext uri="{FF2B5EF4-FFF2-40B4-BE49-F238E27FC236}">
                <a16:creationId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con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7" name="Segnaposto immagine 2">
            <a:extLst>
              <a:ext uri="{FF2B5EF4-FFF2-40B4-BE49-F238E27FC236}">
                <a16:creationId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3188" y="1347788"/>
            <a:ext cx="6172200" cy="4330539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8" name="Segnaposto testo 3">
            <a:extLst>
              <a:ext uri="{FF2B5EF4-FFF2-40B4-BE49-F238E27FC236}">
                <a16:creationId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A29EA0-54CE-44CE-A619-B63EB6AA2D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441" y="2373246"/>
            <a:ext cx="9303119" cy="211150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2255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emento grafico 2">
            <a:extLst>
              <a:ext uri="{FF2B5EF4-FFF2-40B4-BE49-F238E27FC236}">
                <a16:creationId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3" name="Segnaposto testo 21">
            <a:extLst>
              <a:ext uri="{FF2B5EF4-FFF2-40B4-BE49-F238E27FC236}">
                <a16:creationId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1</a:t>
            </a:r>
          </a:p>
        </p:txBody>
      </p:sp>
      <p:sp>
        <p:nvSpPr>
          <p:cNvPr id="26" name="Segnaposto testo 24">
            <a:extLst>
              <a:ext uri="{FF2B5EF4-FFF2-40B4-BE49-F238E27FC236}">
                <a16:creationId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85863" y="2088090"/>
            <a:ext cx="3103110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3" name="Segnaposto testo 21">
            <a:extLst>
              <a:ext uri="{FF2B5EF4-FFF2-40B4-BE49-F238E27FC236}">
                <a16:creationId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2</a:t>
            </a:r>
          </a:p>
        </p:txBody>
      </p:sp>
      <p:sp>
        <p:nvSpPr>
          <p:cNvPr id="34" name="Segnaposto testo 24">
            <a:extLst>
              <a:ext uri="{FF2B5EF4-FFF2-40B4-BE49-F238E27FC236}">
                <a16:creationId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49603" y="2088090"/>
            <a:ext cx="2243918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7" name="Segnaposto testo 21">
            <a:extLst>
              <a:ext uri="{FF2B5EF4-FFF2-40B4-BE49-F238E27FC236}">
                <a16:creationId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3</a:t>
            </a:r>
          </a:p>
        </p:txBody>
      </p:sp>
      <p:sp>
        <p:nvSpPr>
          <p:cNvPr id="38" name="Segnaposto testo 24">
            <a:extLst>
              <a:ext uri="{FF2B5EF4-FFF2-40B4-BE49-F238E27FC236}">
                <a16:creationId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5716" y="2105869"/>
            <a:ext cx="2959116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0" name="Segnaposto testo 24">
            <a:extLst>
              <a:ext uri="{FF2B5EF4-FFF2-40B4-BE49-F238E27FC236}">
                <a16:creationId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172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3" name="Segnaposto testo 24">
            <a:extLst>
              <a:ext uri="{FF2B5EF4-FFF2-40B4-BE49-F238E27FC236}">
                <a16:creationId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90348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5" name="Segnaposto testo 24">
            <a:extLst>
              <a:ext uri="{FF2B5EF4-FFF2-40B4-BE49-F238E27FC236}">
                <a16:creationId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79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6" name="Segnaposto testo 24">
            <a:extLst>
              <a:ext uri="{FF2B5EF4-FFF2-40B4-BE49-F238E27FC236}">
                <a16:creationId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76955" y="2942030"/>
            <a:ext cx="3517877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8" name="Segnaposto testo 24">
            <a:extLst>
              <a:ext uri="{FF2B5EF4-FFF2-40B4-BE49-F238E27FC236}">
                <a16:creationId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1722" y="5607548"/>
            <a:ext cx="3397251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9" name="Segnaposto testo 24">
            <a:extLst>
              <a:ext uri="{FF2B5EF4-FFF2-40B4-BE49-F238E27FC236}">
                <a16:creationId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4792" y="4909834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0" name="Segnaposto testo 24">
            <a:extLst>
              <a:ext uri="{FF2B5EF4-FFF2-40B4-BE49-F238E27FC236}">
                <a16:creationId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90713" y="4909834"/>
            <a:ext cx="2692939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5" name="Segnaposto immagine 12">
            <a:extLst>
              <a:ext uri="{FF2B5EF4-FFF2-40B4-BE49-F238E27FC236}">
                <a16:creationId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6" name="Segnaposto immagine 12">
            <a:extLst>
              <a:ext uri="{FF2B5EF4-FFF2-40B4-BE49-F238E27FC236}">
                <a16:creationId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7" name="Segnaposto immagine 12">
            <a:extLst>
              <a:ext uri="{FF2B5EF4-FFF2-40B4-BE49-F238E27FC236}">
                <a16:creationId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3" y="3816446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8" name="Segnaposto immagine 9">
            <a:extLst>
              <a:ext uri="{FF2B5EF4-FFF2-40B4-BE49-F238E27FC236}">
                <a16:creationId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Come usare questo modello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98C0CDE5-970C-4CC4-BF43-0DA127E73E82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71" r:id="rId19"/>
    <p:sldLayoutId id="2147483668" r:id="rId20"/>
    <p:sldLayoutId id="214748366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34D1ABE4-6217-D4C1-3F0E-23C43AA96C2B}"/>
              </a:ext>
            </a:extLst>
          </p:cNvPr>
          <p:cNvSpPr/>
          <p:nvPr/>
        </p:nvSpPr>
        <p:spPr>
          <a:xfrm rot="689663">
            <a:off x="7026304" y="5699920"/>
            <a:ext cx="4750886" cy="109963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F535A0-9A52-40AD-972C-D0F96C905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it-IT" dirty="0"/>
              <a:t>COME FUNZIONA</a:t>
            </a:r>
          </a:p>
        </p:txBody>
      </p:sp>
      <p:pic>
        <p:nvPicPr>
          <p:cNvPr id="5" name="Immagine 4" descr="Immagine che contiene Elementi grafici, grafica, design&#10;&#10;Descrizione generata automaticamente">
            <a:extLst>
              <a:ext uri="{FF2B5EF4-FFF2-40B4-BE49-F238E27FC236}">
                <a16:creationId xmlns:a16="http://schemas.microsoft.com/office/drawing/2014/main" id="{71BC11A0-18E9-6EC8-9186-4C5C3626481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05108">
            <a:off x="3652617" y="486855"/>
            <a:ext cx="10948800" cy="1623094"/>
          </a:xfrm>
          <a:prstGeom prst="rect">
            <a:avLst/>
          </a:prstGeom>
        </p:spPr>
      </p:pic>
      <p:pic>
        <p:nvPicPr>
          <p:cNvPr id="12" name="Segnaposto immagine 11" descr="Immagine che contiene cubo&#10;&#10;Descrizione generata automaticamente">
            <a:extLst>
              <a:ext uri="{FF2B5EF4-FFF2-40B4-BE49-F238E27FC236}">
                <a16:creationId xmlns:a16="http://schemas.microsoft.com/office/drawing/2014/main" id="{85820A1A-D19B-B7AF-0273-30380641C5D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10016" b="10016"/>
          <a:stretch>
            <a:fillRect/>
          </a:stretch>
        </p:blipFill>
        <p:spPr/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B31B58A-4312-A473-45DB-1280B3826F6B}"/>
              </a:ext>
            </a:extLst>
          </p:cNvPr>
          <p:cNvSpPr txBox="1"/>
          <p:nvPr/>
        </p:nvSpPr>
        <p:spPr>
          <a:xfrm rot="723265">
            <a:off x="7862990" y="5193901"/>
            <a:ext cx="40398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Didattica per Ambienti</a:t>
            </a:r>
          </a:p>
          <a:p>
            <a:r>
              <a:rPr lang="it-I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r>
              <a:rPr lang="it-I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 Apprendimento</a:t>
            </a:r>
          </a:p>
        </p:txBody>
      </p:sp>
    </p:spTree>
    <p:extLst>
      <p:ext uri="{BB962C8B-B14F-4D97-AF65-F5344CB8AC3E}">
        <p14:creationId xmlns:p14="http://schemas.microsoft.com/office/powerpoint/2010/main" val="399774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B1DAF10-D759-1729-9449-00C23EB08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98C0CDE5-970C-4CC4-BF43-0DA127E73E82}" type="slidenum">
              <a:rPr lang="it-IT" noProof="0" smtClean="0"/>
              <a:pPr rtl="0">
                <a:spcAft>
                  <a:spcPts val="600"/>
                </a:spcAft>
              </a:pPr>
              <a:t>2</a:t>
            </a:fld>
            <a:endParaRPr lang="it-IT" noProof="0" dirty="0"/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67D1ADB4-2886-7395-FB3A-81CBA22AF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/>
          <a:lstStyle/>
          <a:p>
            <a:r>
              <a:rPr lang="en-US" dirty="0"/>
              <a:t>ORARIO</a:t>
            </a:r>
          </a:p>
        </p:txBody>
      </p:sp>
      <p:pic>
        <p:nvPicPr>
          <p:cNvPr id="13" name="Segnaposto contenuto 12" descr="Immagine che contiene testo, Carattere, simbolo, logo&#10;&#10;Descrizione generata automaticamente">
            <a:extLst>
              <a:ext uri="{FF2B5EF4-FFF2-40B4-BE49-F238E27FC236}">
                <a16:creationId xmlns:a16="http://schemas.microsoft.com/office/drawing/2014/main" id="{482C5CE5-1A05-C764-4E9E-24245A1DFF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4055" y="2360820"/>
            <a:ext cx="5181600" cy="1733480"/>
          </a:xfrm>
        </p:spPr>
      </p:pic>
      <p:pic>
        <p:nvPicPr>
          <p:cNvPr id="17" name="Segnaposto contenuto 16" descr="Immagine che contiene testo, Carattere, simbolo, numero&#10;&#10;Descrizione generata automaticamente">
            <a:extLst>
              <a:ext uri="{FF2B5EF4-FFF2-40B4-BE49-F238E27FC236}">
                <a16:creationId xmlns:a16="http://schemas.microsoft.com/office/drawing/2014/main" id="{B3E01C48-90DA-0DB4-F61A-2C7A79C4B8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74636" y="4964873"/>
            <a:ext cx="5181600" cy="1733480"/>
          </a:xfr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C1B8FFF-EDE4-1029-B6D4-DF34B9AEA0F0}"/>
              </a:ext>
            </a:extLst>
          </p:cNvPr>
          <p:cNvSpPr txBox="1"/>
          <p:nvPr/>
        </p:nvSpPr>
        <p:spPr>
          <a:xfrm>
            <a:off x="6629400" y="2607942"/>
            <a:ext cx="32993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/>
              <a:t>ORE 7,55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701C052-C936-F048-3DFF-DB2C85E8AF15}"/>
              </a:ext>
            </a:extLst>
          </p:cNvPr>
          <p:cNvSpPr txBox="1"/>
          <p:nvPr/>
        </p:nvSpPr>
        <p:spPr>
          <a:xfrm>
            <a:off x="1235764" y="5295286"/>
            <a:ext cx="37494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/>
              <a:t>ORE 13,35</a:t>
            </a:r>
          </a:p>
        </p:txBody>
      </p:sp>
    </p:spTree>
    <p:extLst>
      <p:ext uri="{BB962C8B-B14F-4D97-AF65-F5344CB8AC3E}">
        <p14:creationId xmlns:p14="http://schemas.microsoft.com/office/powerpoint/2010/main" val="3899579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C2D9D162-C3F3-4DA6-ACF1-E33B8953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33918">
            <a:off x="299474" y="922929"/>
            <a:ext cx="4496279" cy="1061509"/>
          </a:xfrm>
        </p:spPr>
        <p:txBody>
          <a:bodyPr rtlCol="0">
            <a:normAutofit/>
          </a:bodyPr>
          <a:lstStyle/>
          <a:p>
            <a:pPr rtl="0"/>
            <a:r>
              <a:rPr lang="it-IT" sz="3300" dirty="0"/>
              <a:t>ORARIO LEZIONI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B207A22-C237-4907-825A-3E28A7AE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smtClean="0"/>
              <a:t>3</a:t>
            </a:fld>
            <a:endParaRPr lang="it-IT"/>
          </a:p>
        </p:txBody>
      </p:sp>
      <p:graphicFrame>
        <p:nvGraphicFramePr>
          <p:cNvPr id="8" name="Tabella 8">
            <a:extLst>
              <a:ext uri="{FF2B5EF4-FFF2-40B4-BE49-F238E27FC236}">
                <a16:creationId xmlns:a16="http://schemas.microsoft.com/office/drawing/2014/main" id="{E2E2C4F5-2E7E-4FDB-AC00-11C26F4BA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783396"/>
              </p:ext>
            </p:extLst>
          </p:nvPr>
        </p:nvGraphicFramePr>
        <p:xfrm>
          <a:off x="5034117" y="1288025"/>
          <a:ext cx="6364644" cy="429669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985516">
                  <a:extLst>
                    <a:ext uri="{9D8B030D-6E8A-4147-A177-3AD203B41FA5}">
                      <a16:colId xmlns:a16="http://schemas.microsoft.com/office/drawing/2014/main" val="1224974425"/>
                    </a:ext>
                  </a:extLst>
                </a:gridCol>
                <a:gridCol w="3379128">
                  <a:extLst>
                    <a:ext uri="{9D8B030D-6E8A-4147-A177-3AD203B41FA5}">
                      <a16:colId xmlns:a16="http://schemas.microsoft.com/office/drawing/2014/main" val="3390430373"/>
                    </a:ext>
                  </a:extLst>
                </a:gridCol>
              </a:tblGrid>
              <a:tr h="573742">
                <a:tc gridSpan="2"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rgbClr val="B54638"/>
                          </a:solidFill>
                        </a:rPr>
                        <a:t>SCANSIONE ORARIA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030479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8,00-8,55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84868122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8,55-9,45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99121635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INTERVALLO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9,45-9,55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48467479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9,55-10,50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172345567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10,50-11,40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8496634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INTERVALLO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11,40-11,50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45618552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5ª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11,50-12,40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19318216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12,40-13,30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064504"/>
                  </a:ext>
                </a:extLst>
              </a:tr>
            </a:tbl>
          </a:graphicData>
        </a:graphic>
      </p:graphicFrame>
      <p:graphicFrame>
        <p:nvGraphicFramePr>
          <p:cNvPr id="2" name="Tabella 8">
            <a:extLst>
              <a:ext uri="{FF2B5EF4-FFF2-40B4-BE49-F238E27FC236}">
                <a16:creationId xmlns:a16="http://schemas.microsoft.com/office/drawing/2014/main" id="{17B5A1D4-D44B-CA75-7295-9DCA157352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5723886"/>
              </p:ext>
            </p:extLst>
          </p:nvPr>
        </p:nvGraphicFramePr>
        <p:xfrm>
          <a:off x="5034117" y="1280653"/>
          <a:ext cx="6364644" cy="429669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985516">
                  <a:extLst>
                    <a:ext uri="{9D8B030D-6E8A-4147-A177-3AD203B41FA5}">
                      <a16:colId xmlns:a16="http://schemas.microsoft.com/office/drawing/2014/main" val="1224974425"/>
                    </a:ext>
                  </a:extLst>
                </a:gridCol>
                <a:gridCol w="3379128">
                  <a:extLst>
                    <a:ext uri="{9D8B030D-6E8A-4147-A177-3AD203B41FA5}">
                      <a16:colId xmlns:a16="http://schemas.microsoft.com/office/drawing/2014/main" val="3390430373"/>
                    </a:ext>
                  </a:extLst>
                </a:gridCol>
              </a:tblGrid>
              <a:tr h="573742">
                <a:tc gridSpan="2"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rgbClr val="B54638"/>
                          </a:solidFill>
                        </a:rPr>
                        <a:t>SCANSIONE ORARIA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030479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8,00-8,55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84868122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8,55-9,45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99121635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INTERVALLO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9,45-9,55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48467479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9,55-10,50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172345567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10,50-11,40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8496634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INTERVALLO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11,40-11,50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45618552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5ª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11,50-12,40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19318216"/>
                  </a:ext>
                </a:extLst>
              </a:tr>
              <a:tr h="46536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6ª ORA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12,40-13,35</a:t>
                      </a:r>
                    </a:p>
                  </a:txBody>
                  <a:tcPr>
                    <a:lnL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8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064504"/>
                  </a:ext>
                </a:extLst>
              </a:tr>
            </a:tbl>
          </a:graphicData>
        </a:graphic>
      </p:graphicFrame>
      <p:pic>
        <p:nvPicPr>
          <p:cNvPr id="1026" name="Picture 2" descr="Orologio Volta Struttura - GIF gratuita su Pixabay">
            <a:extLst>
              <a:ext uri="{FF2B5EF4-FFF2-40B4-BE49-F238E27FC236}">
                <a16:creationId xmlns:a16="http://schemas.microsoft.com/office/drawing/2014/main" id="{22788765-32BD-9EB6-74CE-C0BC88B28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8" y="1801091"/>
            <a:ext cx="36576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844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130" y="2463162"/>
            <a:ext cx="3913632" cy="804672"/>
          </a:xfrm>
        </p:spPr>
        <p:txBody>
          <a:bodyPr rtlCol="0" anchor="ctr">
            <a:normAutofit/>
          </a:bodyPr>
          <a:lstStyle/>
          <a:p>
            <a:pPr rtl="0"/>
            <a:r>
              <a:rPr lang="it-IT" dirty="0"/>
              <a:t>COSE DA FARE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98C0CDE5-970C-4CC4-BF43-0DA127E73E82}" type="slidenum">
              <a:rPr lang="it-IT" smtClean="0"/>
              <a:pPr rtl="0">
                <a:spcAft>
                  <a:spcPts val="600"/>
                </a:spcAft>
              </a:pPr>
              <a:t>4</a:t>
            </a:fld>
            <a:endParaRPr 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846111" y="974881"/>
            <a:ext cx="3933620" cy="734415"/>
          </a:xfrm>
        </p:spPr>
        <p:txBody>
          <a:bodyPr rtlCol="0" anchor="b">
            <a:normAutofit/>
          </a:bodyPr>
          <a:lstStyle/>
          <a:p>
            <a:pPr rtl="0"/>
            <a:r>
              <a:rPr lang="it-IT" sz="3400"/>
              <a:t>INGRESSO 7,55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B4826E1-DF75-6361-8E51-C21E02DE03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645" y="3429000"/>
            <a:ext cx="5164282" cy="3179618"/>
          </a:xfrm>
        </p:spPr>
        <p:txBody>
          <a:bodyPr>
            <a:noAutofit/>
          </a:bodyPr>
          <a:lstStyle/>
          <a:p>
            <a:r>
              <a:rPr lang="it-IT" sz="2400"/>
              <a:t>Lascia il tuo zaino e il materiale scolastico non necessario per le prime due ore nell’armadietto.</a:t>
            </a:r>
          </a:p>
          <a:p>
            <a:r>
              <a:rPr lang="it-IT" sz="2400"/>
              <a:t>Porta in aula il materiale necessario allo svolgimento delle prime due ore nello zaino fornito dalla scuola.</a:t>
            </a:r>
          </a:p>
          <a:p>
            <a:r>
              <a:rPr lang="it-IT" sz="2400"/>
              <a:t>Alle 7,59 dovrai essere in aula.</a:t>
            </a:r>
            <a:endParaRPr lang="it-IT" sz="2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4615FCA-6DF0-C58B-67A8-A2ACE0CBDC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81" t="3637" r="19668" b="17476"/>
          <a:stretch/>
        </p:blipFill>
        <p:spPr>
          <a:xfrm rot="731369">
            <a:off x="6402067" y="248933"/>
            <a:ext cx="4612081" cy="541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18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8C0CDE5-970C-4CC4-BF43-0DA127E73E82}" type="slidenum">
              <a:rPr kumimoji="0" lang="it-IT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rtlCol="0" anchor="ctr">
            <a:normAutofit/>
          </a:bodyPr>
          <a:lstStyle/>
          <a:p>
            <a:pPr rtl="0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CAMBIO D’ORA RICREAZIONE</a:t>
            </a: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26266" y="335865"/>
            <a:ext cx="6246865" cy="1257202"/>
          </a:xfrm>
        </p:spPr>
        <p:txBody>
          <a:bodyPr rtlCol="0" anchor="b">
            <a:normAutofit/>
          </a:bodyPr>
          <a:lstStyle/>
          <a:p>
            <a:pPr algn="r" rtl="0"/>
            <a:r>
              <a:rPr lang="it-IT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COSE DA FARE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B4826E1-DF75-6361-8E51-C21E02DE0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17172" y="1942691"/>
            <a:ext cx="9331037" cy="47178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Al suono della campanella il gruppo-classe fa la merenda negli spazi indicati dai docenti della lezione precedente all’intervallo.</a:t>
            </a:r>
          </a:p>
          <a:p>
            <a:pPr>
              <a:lnSpc>
                <a:spcPct val="100000"/>
              </a:lnSpc>
            </a:pP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Qualche minuto prima del termine della ricreazione l’insegnante invita</a:t>
            </a:r>
            <a:r>
              <a:rPr lang="it-IT" sz="22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il gruppo-classe a spostarsi nell’aula della lezione successiva, passando dagli armadietti per effettuare il cambio di materiale.</a:t>
            </a:r>
          </a:p>
          <a:p>
            <a:pPr>
              <a:lnSpc>
                <a:spcPct val="100000"/>
              </a:lnSpc>
            </a:pP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Per lo spostamento, il gruppo-classe si sposta con ordine, mantenendo la destra per favorire il flusso del senso opposto di marcia. </a:t>
            </a:r>
          </a:p>
          <a:p>
            <a:pPr>
              <a:lnSpc>
                <a:spcPct val="100000"/>
              </a:lnSpc>
            </a:pP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In caso di cambio orario SENZA ricreazione al suono della campanella il gruppo-classe si sposta ordinatamente, mantenendo la destra per favorire il flusso del verso opposto di marcia. </a:t>
            </a:r>
          </a:p>
          <a:p>
            <a:pPr>
              <a:lnSpc>
                <a:spcPct val="100000"/>
              </a:lnSpc>
            </a:pP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Al suono della campanella di fine ricreazione, il gruppo-classe si deve trovare nelle aule secondo l’orario della lezione corrispondente in orario.</a:t>
            </a:r>
          </a:p>
        </p:txBody>
      </p:sp>
    </p:spTree>
    <p:extLst>
      <p:ext uri="{BB962C8B-B14F-4D97-AF65-F5344CB8AC3E}">
        <p14:creationId xmlns:p14="http://schemas.microsoft.com/office/powerpoint/2010/main" val="2789461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98C0CDE5-970C-4CC4-BF43-0DA127E73E82}" type="slidenum">
              <a:rPr lang="it-IT" smtClean="0"/>
              <a:pPr rtl="0">
                <a:spcAft>
                  <a:spcPts val="600"/>
                </a:spcAft>
              </a:pPr>
              <a:t>6</a:t>
            </a:fld>
            <a:endParaRPr 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rtlCol="0" anchor="ctr">
            <a:normAutofit/>
          </a:bodyPr>
          <a:lstStyle/>
          <a:p>
            <a:pPr rtl="0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USCITA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B4826E1-DF75-6361-8E51-C21E02DE0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48345" y="1942691"/>
            <a:ext cx="8535862" cy="374701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Prima dell’uscita metti in ordine la tua postazione e</a:t>
            </a:r>
            <a:r>
              <a:rPr lang="it-IT" dirty="0">
                <a:solidFill>
                  <a:schemeClr val="accent4">
                    <a:lumMod val="50000"/>
                  </a:schemeClr>
                </a:solidFill>
                <a:latin typeface="Franklin Gothic Book"/>
              </a:rPr>
              <a:t>, accompagnato dal docente, vai 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all’armadietto a prendere i tuoi capi personali. </a:t>
            </a:r>
          </a:p>
          <a:p>
            <a:pPr>
              <a:lnSpc>
                <a:spcPct val="150000"/>
              </a:lnSpc>
            </a:pPr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Il gruppo-classe in fila indiana e accompagnato dal docente dell’ultima ora, esce in maniera ordinata mantenendo la destra.</a:t>
            </a:r>
          </a:p>
        </p:txBody>
      </p:sp>
      <p:sp>
        <p:nvSpPr>
          <p:cNvPr id="3" name="Segnaposto testo 1">
            <a:extLst>
              <a:ext uri="{FF2B5EF4-FFF2-40B4-BE49-F238E27FC236}">
                <a16:creationId xmlns:a16="http://schemas.microsoft.com/office/drawing/2014/main" id="{53F62D4E-663C-1645-217A-69D7C6EDC86D}"/>
              </a:ext>
            </a:extLst>
          </p:cNvPr>
          <p:cNvSpPr txBox="1">
            <a:spLocks/>
          </p:cNvSpPr>
          <p:nvPr/>
        </p:nvSpPr>
        <p:spPr>
          <a:xfrm>
            <a:off x="5726266" y="335865"/>
            <a:ext cx="6246865" cy="12572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5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COSE DA FARE</a:t>
            </a:r>
            <a:endParaRPr lang="it-I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166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98C0CDE5-970C-4CC4-BF43-0DA127E73E82}" type="slidenum">
              <a:rPr lang="it-IT" smtClean="0"/>
              <a:pPr rtl="0">
                <a:spcAft>
                  <a:spcPts val="600"/>
                </a:spcAft>
              </a:pPr>
              <a:t>7</a:t>
            </a:fld>
            <a:endParaRPr 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rtlCol="0" anchor="ctr">
            <a:normAutofit/>
          </a:bodyPr>
          <a:lstStyle/>
          <a:p>
            <a:pPr rtl="0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SPOSTAMENTI</a:t>
            </a: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7674" y="124691"/>
            <a:ext cx="5488326" cy="1703377"/>
          </a:xfrm>
        </p:spPr>
        <p:txBody>
          <a:bodyPr rtlCol="0" anchor="b">
            <a:noAutofit/>
          </a:bodyPr>
          <a:lstStyle/>
          <a:p>
            <a:pPr algn="r" rtl="0"/>
            <a:r>
              <a:rPr lang="it-I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REGOLE </a:t>
            </a:r>
          </a:p>
          <a:p>
            <a:pPr algn="r" rtl="0"/>
            <a:r>
              <a:rPr lang="it-I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FONDAMENTALI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B4826E1-DF75-6361-8E51-C21E02DE0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10691" y="1942691"/>
            <a:ext cx="9395309" cy="318463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Gli spostamenti avvengono per </a:t>
            </a:r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gruppo-classe</a:t>
            </a:r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, pertanto nessuno deve isolarsi dal proprio gruppo. I ritardi saranno soggetti a sanzioni disciplinari.</a:t>
            </a:r>
          </a:p>
          <a:p>
            <a:pPr>
              <a:lnSpc>
                <a:spcPct val="150000"/>
              </a:lnSpc>
            </a:pPr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I gruppi si spostano </a:t>
            </a:r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ordinatamente</a:t>
            </a:r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 e </a:t>
            </a:r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in silenzio </a:t>
            </a:r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nei corridoi per non disturbare le lezioni in corso.</a:t>
            </a:r>
          </a:p>
          <a:p>
            <a:pPr>
              <a:lnSpc>
                <a:spcPct val="150000"/>
              </a:lnSpc>
            </a:pPr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Durante gli spostamenti </a:t>
            </a:r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è proibito </a:t>
            </a:r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recarsi in altri ambienti</a:t>
            </a:r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inclusi i bagni.</a:t>
            </a:r>
          </a:p>
        </p:txBody>
      </p:sp>
    </p:spTree>
    <p:extLst>
      <p:ext uri="{BB962C8B-B14F-4D97-AF65-F5344CB8AC3E}">
        <p14:creationId xmlns:p14="http://schemas.microsoft.com/office/powerpoint/2010/main" val="3057692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98C0CDE5-970C-4CC4-BF43-0DA127E73E82}" type="slidenum">
              <a:rPr lang="it-IT" smtClean="0"/>
              <a:pPr rtl="0">
                <a:spcAft>
                  <a:spcPts val="600"/>
                </a:spcAft>
              </a:pPr>
              <a:t>8</a:t>
            </a:fld>
            <a:endParaRPr 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rtlCol="0" anchor="ctr">
            <a:normAutofit/>
          </a:bodyPr>
          <a:lstStyle/>
          <a:p>
            <a:pPr rtl="0"/>
            <a:r>
              <a:rPr lang="it-IT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AULE</a:t>
            </a: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4382" y="206754"/>
            <a:ext cx="5569527" cy="1893075"/>
          </a:xfrm>
        </p:spPr>
        <p:txBody>
          <a:bodyPr rtlCol="0" anchor="b">
            <a:noAutofit/>
          </a:bodyPr>
          <a:lstStyle/>
          <a:p>
            <a:pPr algn="r" rtl="0"/>
            <a:r>
              <a:rPr lang="it-I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REGOLE DI COMPORTAMENTO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B4826E1-DF75-6361-8E51-C21E02DE0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65217" y="2179840"/>
            <a:ext cx="9268691" cy="394854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Le aule vanno lasciate </a:t>
            </a:r>
            <a:r>
              <a:rPr lang="it-IT" sz="2200" b="1" dirty="0">
                <a:solidFill>
                  <a:schemeClr val="accent4">
                    <a:lumMod val="50000"/>
                  </a:schemeClr>
                </a:solidFill>
              </a:rPr>
              <a:t>pulite</a:t>
            </a: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  e </a:t>
            </a:r>
            <a:r>
              <a:rPr lang="it-IT" sz="2200" b="1" dirty="0">
                <a:solidFill>
                  <a:schemeClr val="accent4">
                    <a:lumMod val="50000"/>
                  </a:schemeClr>
                </a:solidFill>
              </a:rPr>
              <a:t>in ordine</a:t>
            </a: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it-IT" sz="2200" b="1" dirty="0">
                <a:solidFill>
                  <a:schemeClr val="accent4">
                    <a:lumMod val="50000"/>
                  </a:schemeClr>
                </a:solidFill>
              </a:rPr>
              <a:t>Non è consentito </a:t>
            </a: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lasciare materiale sotto i banchi.</a:t>
            </a:r>
          </a:p>
          <a:p>
            <a:pPr>
              <a:lnSpc>
                <a:spcPct val="150000"/>
              </a:lnSpc>
            </a:pPr>
            <a:r>
              <a:rPr lang="it-IT" sz="2200" b="1" dirty="0">
                <a:solidFill>
                  <a:schemeClr val="accent4">
                    <a:lumMod val="50000"/>
                  </a:schemeClr>
                </a:solidFill>
              </a:rPr>
              <a:t>Non è consentito </a:t>
            </a: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agli alunni lasciare l’aula per recuperare effetti personali dimenticati altrove senza autorizzazione del docente.</a:t>
            </a:r>
          </a:p>
          <a:p>
            <a:pPr>
              <a:lnSpc>
                <a:spcPct val="150000"/>
              </a:lnSpc>
            </a:pPr>
            <a:r>
              <a:rPr lang="it-IT" sz="2200" dirty="0">
                <a:solidFill>
                  <a:schemeClr val="accent4">
                    <a:lumMod val="50000"/>
                  </a:schemeClr>
                </a:solidFill>
              </a:rPr>
              <a:t>Il comportamento tenuto dagli alunni nel corso degli spostamenti sarà oggetto di valutazione delle competenze di cittadinanza. Qualsiasi violazione delle suddette regole sarà sanzionata come da regolamento disciplinare vigente.</a:t>
            </a:r>
          </a:p>
          <a:p>
            <a:endParaRPr lang="it-IT" sz="2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975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98C0CDE5-970C-4CC4-BF43-0DA127E73E82}" type="slidenum">
              <a:rPr lang="it-IT" smtClean="0"/>
              <a:pPr rtl="0">
                <a:spcAft>
                  <a:spcPts val="600"/>
                </a:spcAft>
              </a:pPr>
              <a:t>9</a:t>
            </a:fld>
            <a:endParaRPr 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rtlCol="0" anchor="ctr">
            <a:normAutofit/>
          </a:bodyPr>
          <a:lstStyle/>
          <a:p>
            <a:pPr rtl="0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ARMADIETTI</a:t>
            </a: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7940" y="280556"/>
            <a:ext cx="4927896" cy="1590800"/>
          </a:xfrm>
        </p:spPr>
        <p:txBody>
          <a:bodyPr rtlCol="0" anchor="b">
            <a:normAutofit/>
          </a:bodyPr>
          <a:lstStyle/>
          <a:p>
            <a:pPr rtl="0"/>
            <a:r>
              <a:rPr lang="it-IT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REGOLE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B4826E1-DF75-6361-8E51-C21E02DE0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21081" y="2362403"/>
            <a:ext cx="9593937" cy="3948546"/>
          </a:xfrm>
        </p:spPr>
        <p:txBody>
          <a:bodyPr>
            <a:normAutofit/>
          </a:bodyPr>
          <a:lstStyle/>
          <a:p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Gli armadietti sono di proprietà della scuola, vengono concessi in comodato d’uso agli alunni che dovranno averne cura e restituirli nelle condizione di consegna.</a:t>
            </a:r>
          </a:p>
          <a:p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All’atto della consegna dell’armadietto viene consegnato, in comodato d’uso, un lucchetto con relativa combinazione che NON potrà essere modificata.</a:t>
            </a:r>
          </a:p>
          <a:p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L’armadietto deve essere tenuto sempre rigorosamente chiuso ed è proibito scambiare e/o cedere ad altri l’armadietto assegnato.</a:t>
            </a:r>
          </a:p>
          <a:p>
            <a:endParaRPr lang="it-IT" sz="2400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it-IT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514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98C0CDE5-970C-4CC4-BF43-0DA127E73E82}" type="slidenum">
              <a:rPr lang="it-IT" smtClean="0"/>
              <a:pPr rtl="0">
                <a:spcAft>
                  <a:spcPts val="600"/>
                </a:spcAft>
              </a:pPr>
              <a:t>10</a:t>
            </a:fld>
            <a:endParaRPr 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rtlCol="0" anchor="ctr">
            <a:normAutofit/>
          </a:bodyPr>
          <a:lstStyle/>
          <a:p>
            <a:pPr rtl="0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ARMADIETTI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B4826E1-DF75-6361-8E51-C21E02DE0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3818" y="2362403"/>
            <a:ext cx="9521201" cy="3948546"/>
          </a:xfrm>
        </p:spPr>
        <p:txBody>
          <a:bodyPr>
            <a:normAutofit/>
          </a:bodyPr>
          <a:lstStyle/>
          <a:p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La concessione dell’armadietto può essere revocata in caso di mancato rispetto delle regole di utilizzo, fatta salva la responsabilità degli studenti e/o genitori nel risarcimento di eventuali danni provocati.</a:t>
            </a:r>
          </a:p>
          <a:p>
            <a:r>
              <a:rPr lang="it-IT" sz="2400" dirty="0">
                <a:solidFill>
                  <a:schemeClr val="accent4">
                    <a:lumMod val="50000"/>
                  </a:schemeClr>
                </a:solidFill>
              </a:rPr>
              <a:t>Gli alunni potranno depositare e/o prelevare oggetti prima dell’inizio, durante gli intervalli, al termine delle lezioni ed ogni volta siano espressamente autorizzati dai loro docenti.</a:t>
            </a:r>
          </a:p>
          <a:p>
            <a:pPr marL="0" indent="0">
              <a:buNone/>
            </a:pPr>
            <a:endParaRPr lang="it-IT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Segnaposto testo 1">
            <a:extLst>
              <a:ext uri="{FF2B5EF4-FFF2-40B4-BE49-F238E27FC236}">
                <a16:creationId xmlns:a16="http://schemas.microsoft.com/office/drawing/2014/main" id="{1763C800-4A1C-2D89-BDB7-1D0207E95E8F}"/>
              </a:ext>
            </a:extLst>
          </p:cNvPr>
          <p:cNvSpPr txBox="1">
            <a:spLocks/>
          </p:cNvSpPr>
          <p:nvPr/>
        </p:nvSpPr>
        <p:spPr>
          <a:xfrm>
            <a:off x="7572632" y="351889"/>
            <a:ext cx="4927896" cy="1590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REGOLE</a:t>
            </a:r>
          </a:p>
        </p:txBody>
      </p:sp>
    </p:spTree>
    <p:extLst>
      <p:ext uri="{BB962C8B-B14F-4D97-AF65-F5344CB8AC3E}">
        <p14:creationId xmlns:p14="http://schemas.microsoft.com/office/powerpoint/2010/main" val="1122740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egnaposto immagine 11" descr="Immagine che contiene testo, Policromia, arte, design&#10;&#10;Descrizione generata automaticamente">
            <a:extLst>
              <a:ext uri="{FF2B5EF4-FFF2-40B4-BE49-F238E27FC236}">
                <a16:creationId xmlns:a16="http://schemas.microsoft.com/office/drawing/2014/main" id="{942C1EAA-D0B5-A95A-2850-E65E1932FF2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l="3667" r="4889"/>
          <a:stretch/>
        </p:blipFill>
        <p:spPr>
          <a:xfrm>
            <a:off x="0" y="1115082"/>
            <a:ext cx="6230657" cy="5314602"/>
          </a:xfrm>
          <a:noFill/>
        </p:spPr>
      </p:pic>
      <p:pic>
        <p:nvPicPr>
          <p:cNvPr id="2050" name="Picture 2" descr="Adolescenti Delle Scuole Vettoriali, Illustrazioni e Clipart">
            <a:extLst>
              <a:ext uri="{FF2B5EF4-FFF2-40B4-BE49-F238E27FC236}">
                <a16:creationId xmlns:a16="http://schemas.microsoft.com/office/drawing/2014/main" id="{D832B306-D099-0D68-D0EF-CDAF7744C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6222" y1="22781" x2="66222" y2="22781"/>
                        <a14:foregroundMark x1="67111" y1="39941" x2="67111" y2="39941"/>
                        <a14:foregroundMark x1="69556" y1="53550" x2="69556" y2="53550"/>
                        <a14:foregroundMark x1="65556" y1="31361" x2="65556" y2="31361"/>
                        <a14:foregroundMark x1="82889" y1="26036" x2="82889" y2="26036"/>
                        <a14:foregroundMark x1="80222" y1="54438" x2="80222" y2="54438"/>
                        <a14:foregroundMark x1="84222" y1="55030" x2="84222" y2="55030"/>
                        <a14:foregroundMark x1="86444" y1="61834" x2="86444" y2="61834"/>
                        <a14:foregroundMark x1="68444" y1="74260" x2="68444" y2="74260"/>
                        <a14:foregroundMark x1="79778" y1="88462" x2="79778" y2="88462"/>
                        <a14:foregroundMark x1="13333" y1="88166" x2="13333" y2="88166"/>
                        <a14:foregroundMark x1="19556" y1="88757" x2="19556" y2="88757"/>
                        <a14:foregroundMark x1="28222" y1="88462" x2="28222" y2="88462"/>
                        <a14:foregroundMark x1="35778" y1="88462" x2="35778" y2="88462"/>
                        <a14:foregroundMark x1="46667" y1="88757" x2="46667" y2="88757"/>
                        <a14:foregroundMark x1="54000" y1="88462" x2="54000" y2="88462"/>
                        <a14:foregroundMark x1="61333" y1="87574" x2="61333" y2="87574"/>
                        <a14:foregroundMark x1="88667" y1="88166" x2="88667" y2="881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15082"/>
            <a:ext cx="6492951" cy="487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3315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0958882_TF66931380_Win32" id="{1D83F399-C6BA-44CE-BD77-7401EED66D17}" vid="{12CA5B07-5EFF-4A8F-BB25-6A26D21B0D3B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per scuola elementare</Template>
  <TotalTime>4677</TotalTime>
  <Words>569</Words>
  <Application>Microsoft Office PowerPoint</Application>
  <PresentationFormat>Widescreen</PresentationFormat>
  <Paragraphs>98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Comic Sans MS</vt:lpstr>
      <vt:lpstr>Franklin Gothic Book</vt:lpstr>
      <vt:lpstr>Tema di Office</vt:lpstr>
      <vt:lpstr>COME FUNZIONA</vt:lpstr>
      <vt:lpstr>ORARIO</vt:lpstr>
      <vt:lpstr>ORARIO LEZIONI</vt:lpstr>
      <vt:lpstr>INGRESSO 7,55</vt:lpstr>
      <vt:lpstr>CAMBIO D’ORA RICREAZIONE</vt:lpstr>
      <vt:lpstr>USCITA</vt:lpstr>
      <vt:lpstr>SPOSTAMENTI</vt:lpstr>
      <vt:lpstr>AULE</vt:lpstr>
      <vt:lpstr>ARMADIETTI</vt:lpstr>
      <vt:lpstr>ARMADIETTI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VADEMECUM</dc:title>
  <dc:creator>MATERA ROSA</dc:creator>
  <cp:lastModifiedBy>Francesca Miracoli</cp:lastModifiedBy>
  <cp:revision>5</cp:revision>
  <dcterms:created xsi:type="dcterms:W3CDTF">2023-06-26T14:52:28Z</dcterms:created>
  <dcterms:modified xsi:type="dcterms:W3CDTF">2025-09-06T08:48:48Z</dcterms:modified>
</cp:coreProperties>
</file>