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8" r:id="rId1"/>
  </p:sldMasterIdLst>
  <p:notesMasterIdLst>
    <p:notesMasterId r:id="rId8"/>
  </p:notesMasterIdLst>
  <p:handoutMasterIdLst>
    <p:handoutMasterId r:id="rId9"/>
  </p:handoutMasterIdLst>
  <p:sldIdLst>
    <p:sldId id="440" r:id="rId2"/>
    <p:sldId id="475" r:id="rId3"/>
    <p:sldId id="479" r:id="rId4"/>
    <p:sldId id="410" r:id="rId5"/>
    <p:sldId id="480" r:id="rId6"/>
    <p:sldId id="481" r:id="rId7"/>
  </p:sldIdLst>
  <p:sldSz cx="12192000" cy="6858000"/>
  <p:notesSz cx="973455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187B"/>
    <a:srgbClr val="FF3300"/>
    <a:srgbClr val="00CC00"/>
    <a:srgbClr val="FF9933"/>
    <a:srgbClr val="0033CC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Stile chiaro 3 - Color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E171933-4619-4E11-9A3F-F7608DF75F80}" styleName="Stile medio 1 - Color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Stile medio 1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Stile medio 4 - Color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Il%20mio%20Drive\Autovalutazione\Progetti\A.S.%202022-23\ICF%20Progetti%202022-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1" i="0" u="none" strike="noStrike" kern="12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PROGETTI, INIZIATIVE ED</a:t>
            </a:r>
            <a:r>
              <a:rPr lang="it-IT" sz="40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EVENTI</a:t>
            </a:r>
            <a:endParaRPr lang="it-IT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0.32638011207185957"/>
          <c:y val="8.28005249343831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1" i="0" u="none" strike="noStrike" kern="1200" baseline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7147185768445611"/>
          <c:w val="0.60691400975344567"/>
          <c:h val="0.8181701662292212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7572-4BA4-9691-BF304AEB4939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7572-4BA4-9691-BF304AEB4939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7572-4BA4-9691-BF304AEB4939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7572-4BA4-9691-BF304AEB4939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7572-4BA4-9691-BF304AEB4939}"/>
              </c:ext>
            </c:extLst>
          </c:dPt>
          <c:dPt>
            <c:idx val="5"/>
            <c:bubble3D val="0"/>
            <c:spPr>
              <a:solidFill>
                <a:srgbClr val="B8187B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7572-4BA4-9691-BF304AEB4939}"/>
              </c:ext>
            </c:extLst>
          </c:dPt>
          <c:dLbls>
            <c:dLbl>
              <c:idx val="0"/>
              <c:layout>
                <c:manualLayout>
                  <c:x val="-7.9581125293727462E-2"/>
                  <c:y val="0.1594298513747162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572-4BA4-9691-BF304AEB4939}"/>
                </c:ext>
              </c:extLst>
            </c:dLbl>
            <c:dLbl>
              <c:idx val="1"/>
              <c:layout>
                <c:manualLayout>
                  <c:x val="-0.12240388143076462"/>
                  <c:y val="6.546437354054583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572-4BA4-9691-BF304AEB4939}"/>
                </c:ext>
              </c:extLst>
            </c:dLbl>
            <c:dLbl>
              <c:idx val="2"/>
              <c:layout>
                <c:manualLayout>
                  <c:x val="-8.1213507317380931E-2"/>
                  <c:y val="-0.1153643994969426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572-4BA4-9691-BF304AEB4939}"/>
                </c:ext>
              </c:extLst>
            </c:dLbl>
            <c:dLbl>
              <c:idx val="3"/>
              <c:layout>
                <c:manualLayout>
                  <c:x val="-6.047219984187991E-2"/>
                  <c:y val="-0.1390300379119276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572-4BA4-9691-BF304AEB4939}"/>
                </c:ext>
              </c:extLst>
            </c:dLbl>
            <c:dLbl>
              <c:idx val="4"/>
              <c:layout>
                <c:manualLayout>
                  <c:x val="6.4882715295498305E-3"/>
                  <c:y val="-0.1957390700397224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572-4BA4-9691-BF304AEB4939}"/>
                </c:ext>
              </c:extLst>
            </c:dLbl>
            <c:dLbl>
              <c:idx val="5"/>
              <c:layout>
                <c:manualLayout>
                  <c:x val="0.13871826925182654"/>
                  <c:y val="0.1317741885225274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7572-4BA4-9691-BF304AEB4939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'Riepilogo progetti 2022-23'!$B$2:$G$2</c:f>
              <c:strCache>
                <c:ptCount val="6"/>
                <c:pt idx="0">
                  <c:v>1 - SUCCESSO FORMATIVO</c:v>
                </c:pt>
                <c:pt idx="1">
                  <c:v>2 – COMPETENZE NELLA COMUNICAZIONE</c:v>
                </c:pt>
                <c:pt idx="2">
                  <c:v>3 – COMPETENZE SCIENTIFICO-MATEMATICHE</c:v>
                </c:pt>
                <c:pt idx="3">
                  <c:v>4 – COMPETENZE DIGITALI E AMBIENTI DI APPRENDIMENTO</c:v>
                </c:pt>
                <c:pt idx="4">
                  <c:v>5 – PARITÀ E INCLUSIONE</c:v>
                </c:pt>
                <c:pt idx="5">
                  <c:v>6 - SOSTENIBILITÀ, SALUTE, COMPETENZE SOCIALI E CIVICHE</c:v>
                </c:pt>
              </c:strCache>
            </c:strRef>
          </c:cat>
          <c:val>
            <c:numRef>
              <c:f>'Riepilogo progetti 2022-23'!$B$9:$G$9</c:f>
              <c:numCache>
                <c:formatCode>General</c:formatCode>
                <c:ptCount val="6"/>
                <c:pt idx="0">
                  <c:v>17</c:v>
                </c:pt>
                <c:pt idx="1">
                  <c:v>17</c:v>
                </c:pt>
                <c:pt idx="2">
                  <c:v>9</c:v>
                </c:pt>
                <c:pt idx="3">
                  <c:v>7</c:v>
                </c:pt>
                <c:pt idx="4">
                  <c:v>28</c:v>
                </c:pt>
                <c:pt idx="5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572-4BA4-9691-BF304AEB493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14973442829187"/>
          <c:y val="0.38201166520851559"/>
          <c:w val="0.37225265520445006"/>
          <c:h val="0.5049303003791192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18305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513992" y="1"/>
            <a:ext cx="4218305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1F557-1EE2-4468-8863-2936C7B924A9}" type="datetimeFigureOut">
              <a:rPr lang="it-IT" smtClean="0"/>
              <a:t>22/01/2024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218305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513992" y="6513910"/>
            <a:ext cx="4218305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5748D-BCA8-4690-80C1-D2A49C6DB3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08550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18305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513992" y="1"/>
            <a:ext cx="4218305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CF6C9-07F0-416E-9D69-D1883E422943}" type="datetimeFigureOut">
              <a:rPr lang="it-IT" smtClean="0"/>
              <a:t>22/01/2024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809875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73455" y="3300412"/>
            <a:ext cx="778764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218305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513992" y="6513910"/>
            <a:ext cx="4218305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BEBC1-FF54-42DA-96A7-C017AC1433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2653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91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867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9373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577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8400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759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24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46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16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48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41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63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9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24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96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78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505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>
            <a:extLst>
              <a:ext uri="{FF2B5EF4-FFF2-40B4-BE49-F238E27FC236}">
                <a16:creationId xmlns:a16="http://schemas.microsoft.com/office/drawing/2014/main" id="{8D44E099-FC66-4167-A593-8F6FBB5EE0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86" name="Freeform 11">
              <a:extLst>
                <a:ext uri="{FF2B5EF4-FFF2-40B4-BE49-F238E27FC236}">
                  <a16:creationId xmlns:a16="http://schemas.microsoft.com/office/drawing/2014/main" id="{47171E04-FEC4-4208-A619-A786E42348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7" name="Freeform 12">
              <a:extLst>
                <a:ext uri="{FF2B5EF4-FFF2-40B4-BE49-F238E27FC236}">
                  <a16:creationId xmlns:a16="http://schemas.microsoft.com/office/drawing/2014/main" id="{F3DE8019-884E-41C9-A54C-AC668CA526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" name="Freeform 13">
              <a:extLst>
                <a:ext uri="{FF2B5EF4-FFF2-40B4-BE49-F238E27FC236}">
                  <a16:creationId xmlns:a16="http://schemas.microsoft.com/office/drawing/2014/main" id="{462C1647-5880-4037-8FCE-16E1F646C0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" name="Freeform 14">
              <a:extLst>
                <a:ext uri="{FF2B5EF4-FFF2-40B4-BE49-F238E27FC236}">
                  <a16:creationId xmlns:a16="http://schemas.microsoft.com/office/drawing/2014/main" id="{C91082BE-FDAA-4A80-88B6-C5F5AD0C29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" name="Freeform 15">
              <a:extLst>
                <a:ext uri="{FF2B5EF4-FFF2-40B4-BE49-F238E27FC236}">
                  <a16:creationId xmlns:a16="http://schemas.microsoft.com/office/drawing/2014/main" id="{059FE918-3CB9-43E6-8025-22A9C21C48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" name="Freeform 16">
              <a:extLst>
                <a:ext uri="{FF2B5EF4-FFF2-40B4-BE49-F238E27FC236}">
                  <a16:creationId xmlns:a16="http://schemas.microsoft.com/office/drawing/2014/main" id="{E30464D7-34FF-42C8-8686-C3A865E90C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" name="Freeform 17">
              <a:extLst>
                <a:ext uri="{FF2B5EF4-FFF2-40B4-BE49-F238E27FC236}">
                  <a16:creationId xmlns:a16="http://schemas.microsoft.com/office/drawing/2014/main" id="{07281894-7888-434B-BC17-FB67B4879C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" name="Freeform 18">
              <a:extLst>
                <a:ext uri="{FF2B5EF4-FFF2-40B4-BE49-F238E27FC236}">
                  <a16:creationId xmlns:a16="http://schemas.microsoft.com/office/drawing/2014/main" id="{7CDF6636-2EE5-4477-B1E7-136C9B4F3C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" name="Freeform 19">
              <a:extLst>
                <a:ext uri="{FF2B5EF4-FFF2-40B4-BE49-F238E27FC236}">
                  <a16:creationId xmlns:a16="http://schemas.microsoft.com/office/drawing/2014/main" id="{6A01C238-0F7D-4DF5-A879-3290200089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" name="Freeform 20">
              <a:extLst>
                <a:ext uri="{FF2B5EF4-FFF2-40B4-BE49-F238E27FC236}">
                  <a16:creationId xmlns:a16="http://schemas.microsoft.com/office/drawing/2014/main" id="{AA10B8D3-BE6D-40AB-BA54-12C4758E58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" name="Freeform 21">
              <a:extLst>
                <a:ext uri="{FF2B5EF4-FFF2-40B4-BE49-F238E27FC236}">
                  <a16:creationId xmlns:a16="http://schemas.microsoft.com/office/drawing/2014/main" id="{4CD8C1DF-88C2-4F11-AA23-36D5B5BD3B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" name="Freeform 22">
              <a:extLst>
                <a:ext uri="{FF2B5EF4-FFF2-40B4-BE49-F238E27FC236}">
                  <a16:creationId xmlns:a16="http://schemas.microsoft.com/office/drawing/2014/main" id="{9AF01696-99FF-4093-938A-38D0C722329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629FAB3C-6A93-4306-8525-B9FC787B15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00" name="Freeform 27">
              <a:extLst>
                <a:ext uri="{FF2B5EF4-FFF2-40B4-BE49-F238E27FC236}">
                  <a16:creationId xmlns:a16="http://schemas.microsoft.com/office/drawing/2014/main" id="{8838005D-B3A9-4E56-9BFB-3DD99E4BBB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1" name="Freeform 28">
              <a:extLst>
                <a:ext uri="{FF2B5EF4-FFF2-40B4-BE49-F238E27FC236}">
                  <a16:creationId xmlns:a16="http://schemas.microsoft.com/office/drawing/2014/main" id="{6450237E-A2DE-4BA3-AF9F-06399E5CF1D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2" name="Freeform 29">
              <a:extLst>
                <a:ext uri="{FF2B5EF4-FFF2-40B4-BE49-F238E27FC236}">
                  <a16:creationId xmlns:a16="http://schemas.microsoft.com/office/drawing/2014/main" id="{A643E849-3FBA-4248-B0DF-9D6737E232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3" name="Freeform 30">
              <a:extLst>
                <a:ext uri="{FF2B5EF4-FFF2-40B4-BE49-F238E27FC236}">
                  <a16:creationId xmlns:a16="http://schemas.microsoft.com/office/drawing/2014/main" id="{231C0782-59AA-4C4F-8B86-85102F701A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4" name="Freeform 31">
              <a:extLst>
                <a:ext uri="{FF2B5EF4-FFF2-40B4-BE49-F238E27FC236}">
                  <a16:creationId xmlns:a16="http://schemas.microsoft.com/office/drawing/2014/main" id="{E19975F5-4F93-41BF-9A6D-1E6CFDFF1D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5" name="Freeform 32">
              <a:extLst>
                <a:ext uri="{FF2B5EF4-FFF2-40B4-BE49-F238E27FC236}">
                  <a16:creationId xmlns:a16="http://schemas.microsoft.com/office/drawing/2014/main" id="{AE6458FC-D3D9-469F-A8FB-0431BD156B8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6" name="Freeform 33">
              <a:extLst>
                <a:ext uri="{FF2B5EF4-FFF2-40B4-BE49-F238E27FC236}">
                  <a16:creationId xmlns:a16="http://schemas.microsoft.com/office/drawing/2014/main" id="{90B9693F-2248-4DB8-A528-52C13C636F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7" name="Freeform 34">
              <a:extLst>
                <a:ext uri="{FF2B5EF4-FFF2-40B4-BE49-F238E27FC236}">
                  <a16:creationId xmlns:a16="http://schemas.microsoft.com/office/drawing/2014/main" id="{11CC5E15-09A8-41A0-930D-434F7D8D6F9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8" name="Freeform 35">
              <a:extLst>
                <a:ext uri="{FF2B5EF4-FFF2-40B4-BE49-F238E27FC236}">
                  <a16:creationId xmlns:a16="http://schemas.microsoft.com/office/drawing/2014/main" id="{B5566C56-67EC-43D7-A3D2-3CCBEDAFC6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9" name="Freeform 36">
              <a:extLst>
                <a:ext uri="{FF2B5EF4-FFF2-40B4-BE49-F238E27FC236}">
                  <a16:creationId xmlns:a16="http://schemas.microsoft.com/office/drawing/2014/main" id="{CF74AC36-5E17-4D3B-A93B-1645741EBF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0" name="Freeform 37">
              <a:extLst>
                <a:ext uri="{FF2B5EF4-FFF2-40B4-BE49-F238E27FC236}">
                  <a16:creationId xmlns:a16="http://schemas.microsoft.com/office/drawing/2014/main" id="{39818481-D2FB-4507-B11D-8C6342ACF4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1" name="Freeform 38">
              <a:extLst>
                <a:ext uri="{FF2B5EF4-FFF2-40B4-BE49-F238E27FC236}">
                  <a16:creationId xmlns:a16="http://schemas.microsoft.com/office/drawing/2014/main" id="{E996F5F0-3979-44D1-9AE3-1251DA5D2F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5C469C2-FE8F-491E-9139-7E7F8BB381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15" name="Freeform 11">
            <a:extLst>
              <a:ext uri="{FF2B5EF4-FFF2-40B4-BE49-F238E27FC236}">
                <a16:creationId xmlns:a16="http://schemas.microsoft.com/office/drawing/2014/main" id="{0D31E63E-1DE1-4400-9D1A-FA0378B291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sp useBgFill="1">
        <p:nvSpPr>
          <p:cNvPr id="117" name="Rectangle 116">
            <a:extLst>
              <a:ext uri="{FF2B5EF4-FFF2-40B4-BE49-F238E27FC236}">
                <a16:creationId xmlns:a16="http://schemas.microsoft.com/office/drawing/2014/main" id="{A7AF9E2D-8F98-4755-895E-D65689F2A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94D3C8C4-8367-4524-B9C5-2B3ACA682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120" name="Freeform 11">
              <a:extLst>
                <a:ext uri="{FF2B5EF4-FFF2-40B4-BE49-F238E27FC236}">
                  <a16:creationId xmlns:a16="http://schemas.microsoft.com/office/drawing/2014/main" id="{38BDB546-CAFB-429D-8D82-4F3AA28914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1" name="Freeform 12">
              <a:extLst>
                <a:ext uri="{FF2B5EF4-FFF2-40B4-BE49-F238E27FC236}">
                  <a16:creationId xmlns:a16="http://schemas.microsoft.com/office/drawing/2014/main" id="{8F202AFF-3597-4A70-9149-0AA2AACBB9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2" name="Freeform 13">
              <a:extLst>
                <a:ext uri="{FF2B5EF4-FFF2-40B4-BE49-F238E27FC236}">
                  <a16:creationId xmlns:a16="http://schemas.microsoft.com/office/drawing/2014/main" id="{5B91C985-1FBD-4FEE-8FB4-FBD47CF0A3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3" name="Freeform 14">
              <a:extLst>
                <a:ext uri="{FF2B5EF4-FFF2-40B4-BE49-F238E27FC236}">
                  <a16:creationId xmlns:a16="http://schemas.microsoft.com/office/drawing/2014/main" id="{E045B090-8B4D-4553-997E-D7A7A2B9357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4" name="Freeform 15">
              <a:extLst>
                <a:ext uri="{FF2B5EF4-FFF2-40B4-BE49-F238E27FC236}">
                  <a16:creationId xmlns:a16="http://schemas.microsoft.com/office/drawing/2014/main" id="{79661459-591F-41BD-85A7-882DF2E548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5" name="Freeform 16">
              <a:extLst>
                <a:ext uri="{FF2B5EF4-FFF2-40B4-BE49-F238E27FC236}">
                  <a16:creationId xmlns:a16="http://schemas.microsoft.com/office/drawing/2014/main" id="{172E6458-D7F5-4E0B-8098-F3A9B74463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6" name="Freeform 17">
              <a:extLst>
                <a:ext uri="{FF2B5EF4-FFF2-40B4-BE49-F238E27FC236}">
                  <a16:creationId xmlns:a16="http://schemas.microsoft.com/office/drawing/2014/main" id="{5D1FE182-350A-4951-99FA-123B15A19E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7" name="Freeform 18">
              <a:extLst>
                <a:ext uri="{FF2B5EF4-FFF2-40B4-BE49-F238E27FC236}">
                  <a16:creationId xmlns:a16="http://schemas.microsoft.com/office/drawing/2014/main" id="{CBFDC3F8-18F5-41F0-9926-097682CEEA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8" name="Freeform 19">
              <a:extLst>
                <a:ext uri="{FF2B5EF4-FFF2-40B4-BE49-F238E27FC236}">
                  <a16:creationId xmlns:a16="http://schemas.microsoft.com/office/drawing/2014/main" id="{F4B5A695-E6ED-4C81-A965-0461489F8B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9" name="Freeform 20">
              <a:extLst>
                <a:ext uri="{FF2B5EF4-FFF2-40B4-BE49-F238E27FC236}">
                  <a16:creationId xmlns:a16="http://schemas.microsoft.com/office/drawing/2014/main" id="{CF31B175-CBC2-449D-8998-0BA7711EA3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0" name="Freeform 21">
              <a:extLst>
                <a:ext uri="{FF2B5EF4-FFF2-40B4-BE49-F238E27FC236}">
                  <a16:creationId xmlns:a16="http://schemas.microsoft.com/office/drawing/2014/main" id="{47A691C8-6328-4014-BB1A-CB4824DEB5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1" name="Freeform 22">
              <a:extLst>
                <a:ext uri="{FF2B5EF4-FFF2-40B4-BE49-F238E27FC236}">
                  <a16:creationId xmlns:a16="http://schemas.microsoft.com/office/drawing/2014/main" id="{94EADC73-ECA3-447E-8D07-AE215A3C43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CDA2558E-94AE-4C16-8CD0-DCF447C987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134" name="Freeform 27">
              <a:extLst>
                <a:ext uri="{FF2B5EF4-FFF2-40B4-BE49-F238E27FC236}">
                  <a16:creationId xmlns:a16="http://schemas.microsoft.com/office/drawing/2014/main" id="{6928DF6B-A616-4A71-B951-9D8EAA7756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5" name="Freeform 28">
              <a:extLst>
                <a:ext uri="{FF2B5EF4-FFF2-40B4-BE49-F238E27FC236}">
                  <a16:creationId xmlns:a16="http://schemas.microsoft.com/office/drawing/2014/main" id="{CD6B4E15-CED4-45FA-874A-EA347C91203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6" name="Freeform 29">
              <a:extLst>
                <a:ext uri="{FF2B5EF4-FFF2-40B4-BE49-F238E27FC236}">
                  <a16:creationId xmlns:a16="http://schemas.microsoft.com/office/drawing/2014/main" id="{A4EE38F8-BF90-4D7F-8691-89ED516D76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7" name="Freeform 30">
              <a:extLst>
                <a:ext uri="{FF2B5EF4-FFF2-40B4-BE49-F238E27FC236}">
                  <a16:creationId xmlns:a16="http://schemas.microsoft.com/office/drawing/2014/main" id="{2889210F-D6E4-4311-8BF3-DAD3FF49A7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8" name="Freeform 31">
              <a:extLst>
                <a:ext uri="{FF2B5EF4-FFF2-40B4-BE49-F238E27FC236}">
                  <a16:creationId xmlns:a16="http://schemas.microsoft.com/office/drawing/2014/main" id="{44641BAA-087D-4656-8D6F-EA70FB67F0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9" name="Freeform 32">
              <a:extLst>
                <a:ext uri="{FF2B5EF4-FFF2-40B4-BE49-F238E27FC236}">
                  <a16:creationId xmlns:a16="http://schemas.microsoft.com/office/drawing/2014/main" id="{DCEB55E2-FCCA-48F5-917E-8B3F26EC83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" name="Freeform 33">
              <a:extLst>
                <a:ext uri="{FF2B5EF4-FFF2-40B4-BE49-F238E27FC236}">
                  <a16:creationId xmlns:a16="http://schemas.microsoft.com/office/drawing/2014/main" id="{45869B9E-3378-49CB-8EE1-FECA7D7809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1" name="Freeform 34">
              <a:extLst>
                <a:ext uri="{FF2B5EF4-FFF2-40B4-BE49-F238E27FC236}">
                  <a16:creationId xmlns:a16="http://schemas.microsoft.com/office/drawing/2014/main" id="{3497B8C7-AB4A-40B7-A86E-112D90CC6A7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2" name="Freeform 35">
              <a:extLst>
                <a:ext uri="{FF2B5EF4-FFF2-40B4-BE49-F238E27FC236}">
                  <a16:creationId xmlns:a16="http://schemas.microsoft.com/office/drawing/2014/main" id="{D5A7E348-C28C-4626-9026-59B6B9F7A2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3" name="Freeform 36">
              <a:extLst>
                <a:ext uri="{FF2B5EF4-FFF2-40B4-BE49-F238E27FC236}">
                  <a16:creationId xmlns:a16="http://schemas.microsoft.com/office/drawing/2014/main" id="{A4FF1CA0-E6B1-4861-A2CD-144E06299C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4" name="Freeform 37">
              <a:extLst>
                <a:ext uri="{FF2B5EF4-FFF2-40B4-BE49-F238E27FC236}">
                  <a16:creationId xmlns:a16="http://schemas.microsoft.com/office/drawing/2014/main" id="{774FF261-7109-4B0E-B24B-622F4209CE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5" name="Freeform 38">
              <a:extLst>
                <a:ext uri="{FF2B5EF4-FFF2-40B4-BE49-F238E27FC236}">
                  <a16:creationId xmlns:a16="http://schemas.microsoft.com/office/drawing/2014/main" id="{3ECECA25-954F-4011-ADFF-BBFC4A00D3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1" name="Titolo 20">
            <a:extLst>
              <a:ext uri="{FF2B5EF4-FFF2-40B4-BE49-F238E27FC236}">
                <a16:creationId xmlns:a16="http://schemas.microsoft.com/office/drawing/2014/main" id="{7494B2A3-63F4-C790-3011-1B08F3DE3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Autovalutazione</a:t>
            </a:r>
          </a:p>
        </p:txBody>
      </p:sp>
      <p:pic>
        <p:nvPicPr>
          <p:cNvPr id="3" name="Immagine 2" descr="Immagine che contiene schizzo, clipart, simbolo, Line art&#10;&#10;Descrizione generata automaticamente">
            <a:extLst>
              <a:ext uri="{FF2B5EF4-FFF2-40B4-BE49-F238E27FC236}">
                <a16:creationId xmlns:a16="http://schemas.microsoft.com/office/drawing/2014/main" id="{D6F1FAD6-F3B1-8D09-A4CB-14724179D2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953" b="517"/>
          <a:stretch/>
        </p:blipFill>
        <p:spPr>
          <a:xfrm>
            <a:off x="1209772" y="1124407"/>
            <a:ext cx="1940636" cy="1844039"/>
          </a:xfrm>
          <a:prstGeom prst="rect">
            <a:avLst/>
          </a:prstGeom>
        </p:spPr>
      </p:pic>
      <p:sp>
        <p:nvSpPr>
          <p:cNvPr id="147" name="Rectangle 146">
            <a:extLst>
              <a:ext uri="{FF2B5EF4-FFF2-40B4-BE49-F238E27FC236}">
                <a16:creationId xmlns:a16="http://schemas.microsoft.com/office/drawing/2014/main" id="{6D0FFBDB-89D1-4050-8FE5-AFC94C0765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49" name="Freeform 11">
            <a:extLst>
              <a:ext uri="{FF2B5EF4-FFF2-40B4-BE49-F238E27FC236}">
                <a16:creationId xmlns:a16="http://schemas.microsoft.com/office/drawing/2014/main" id="{75823B85-53D1-46E0-BC58-872776B5A1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pic>
        <p:nvPicPr>
          <p:cNvPr id="37" name="Immagine 36" descr="Immagine che contiene cielo, aria aperta, albero, edificio&#10;&#10;Descrizione generata automaticamente">
            <a:extLst>
              <a:ext uri="{FF2B5EF4-FFF2-40B4-BE49-F238E27FC236}">
                <a16:creationId xmlns:a16="http://schemas.microsoft.com/office/drawing/2014/main" id="{7030A2DB-854D-94AE-8458-9B584FCCFC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91" r="94" b="-1"/>
          <a:stretch/>
        </p:blipFill>
        <p:spPr>
          <a:xfrm>
            <a:off x="20" y="3429000"/>
            <a:ext cx="4646965" cy="3429000"/>
          </a:xfrm>
          <a:prstGeom prst="rect">
            <a:avLst/>
          </a:prstGeom>
        </p:spPr>
      </p:pic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81F86B2C-5FF7-48E0-B5B0-ABEA39A1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429000"/>
            <a:ext cx="4662638" cy="0"/>
          </a:xfrm>
          <a:prstGeom prst="line">
            <a:avLst/>
          </a:prstGeom>
          <a:ln w="50800" cap="flat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C2EE091-6E02-8FA3-2591-49B2D0B429AD}"/>
              </a:ext>
            </a:extLst>
          </p:cNvPr>
          <p:cNvSpPr txBox="1"/>
          <p:nvPr/>
        </p:nvSpPr>
        <p:spPr>
          <a:xfrm>
            <a:off x="6438191" y="1863190"/>
            <a:ext cx="5066419" cy="404803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Nell’Istituto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Frisi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è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presente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una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funzione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strumentale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una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commissione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occupano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di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Autovalutazione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miglioramento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dell’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Offerta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Formativa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Ogni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anno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vengono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predisposti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questionari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per il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personale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gli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studenti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le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famiglie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allo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scopo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di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conoscere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il loro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grado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soddisfazione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per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mettere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punto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strategie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miglioramento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Particolare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attenzione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viene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prestata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anche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al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percorso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formative,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all’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aggiornamento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docenti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agli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esiti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degli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studenti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Sottotitolo 2">
            <a:extLst>
              <a:ext uri="{FF2B5EF4-FFF2-40B4-BE49-F238E27FC236}">
                <a16:creationId xmlns:a16="http://schemas.microsoft.com/office/drawing/2014/main" id="{8878321D-D585-9713-C732-8B8E2D93A51D}"/>
              </a:ext>
            </a:extLst>
          </p:cNvPr>
          <p:cNvSpPr txBox="1">
            <a:spLocks/>
          </p:cNvSpPr>
          <p:nvPr/>
        </p:nvSpPr>
        <p:spPr>
          <a:xfrm>
            <a:off x="130344" y="176227"/>
            <a:ext cx="4515360" cy="43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PENSA, CREA, AGISCI: DIVENTA Ciò CHE PREFERISCI</a:t>
            </a:r>
          </a:p>
        </p:txBody>
      </p:sp>
    </p:spTree>
    <p:extLst>
      <p:ext uri="{BB962C8B-B14F-4D97-AF65-F5344CB8AC3E}">
        <p14:creationId xmlns:p14="http://schemas.microsoft.com/office/powerpoint/2010/main" val="308181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A67ECD16-A1FE-4F8E-95FE-DCAFADAC97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5058008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C6B16DBB-4813-4502-8874-E4F884BE2C3A}"/>
              </a:ext>
            </a:extLst>
          </p:cNvPr>
          <p:cNvSpPr txBox="1"/>
          <p:nvPr/>
        </p:nvSpPr>
        <p:spPr>
          <a:xfrm>
            <a:off x="4786325" y="151018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7DCC489-ED5E-46A1-8AD3-BB3F76C0B580}"/>
              </a:ext>
            </a:extLst>
          </p:cNvPr>
          <p:cNvSpPr txBox="1"/>
          <p:nvPr/>
        </p:nvSpPr>
        <p:spPr>
          <a:xfrm>
            <a:off x="5781698" y="219535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55343CA-5749-4FD5-865B-218328D211E1}"/>
              </a:ext>
            </a:extLst>
          </p:cNvPr>
          <p:cNvSpPr txBox="1"/>
          <p:nvPr/>
        </p:nvSpPr>
        <p:spPr>
          <a:xfrm>
            <a:off x="6934946" y="3986449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A91212C-2C58-41A7-81DB-B03C99C27A31}"/>
              </a:ext>
            </a:extLst>
          </p:cNvPr>
          <p:cNvSpPr txBox="1"/>
          <p:nvPr/>
        </p:nvSpPr>
        <p:spPr>
          <a:xfrm>
            <a:off x="6377712" y="520390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61A137A-35EA-48D1-B9A5-B99F17C27BC2}"/>
              </a:ext>
            </a:extLst>
          </p:cNvPr>
          <p:cNvSpPr txBox="1"/>
          <p:nvPr/>
        </p:nvSpPr>
        <p:spPr>
          <a:xfrm>
            <a:off x="2556596" y="495347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82CC49D-96EF-44B1-97FF-223820854790}"/>
              </a:ext>
            </a:extLst>
          </p:cNvPr>
          <p:cNvSpPr txBox="1"/>
          <p:nvPr/>
        </p:nvSpPr>
        <p:spPr>
          <a:xfrm>
            <a:off x="1781945" y="197184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33C01F6-E2D8-EF56-FE20-E066122E4202}"/>
              </a:ext>
            </a:extLst>
          </p:cNvPr>
          <p:cNvSpPr txBox="1"/>
          <p:nvPr/>
        </p:nvSpPr>
        <p:spPr>
          <a:xfrm>
            <a:off x="344129" y="68905"/>
            <a:ext cx="11720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L’attuazione del Piano dell’Offerta Formativa trova il suo compimento nell’attuazione di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52CD07D-CFC2-81D3-39E7-106CFB7FA063}"/>
              </a:ext>
            </a:extLst>
          </p:cNvPr>
          <p:cNvSpPr txBox="1"/>
          <p:nvPr/>
        </p:nvSpPr>
        <p:spPr>
          <a:xfrm>
            <a:off x="7634748" y="1731354"/>
            <a:ext cx="4557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che si collocano nelle sei aree di </a:t>
            </a:r>
            <a:r>
              <a:rPr lang="it-IT" sz="2000" dirty="0" err="1"/>
              <a:t>intertesse</a:t>
            </a:r>
            <a:r>
              <a:rPr lang="it-IT" sz="2000" dirty="0"/>
              <a:t>:</a:t>
            </a:r>
          </a:p>
        </p:txBody>
      </p:sp>
      <p:pic>
        <p:nvPicPr>
          <p:cNvPr id="6" name="Immagine 5" descr="Immagine che contiene schizzo, clipart, simbolo, Line art&#10;&#10;Descrizione generata automaticamente">
            <a:extLst>
              <a:ext uri="{FF2B5EF4-FFF2-40B4-BE49-F238E27FC236}">
                <a16:creationId xmlns:a16="http://schemas.microsoft.com/office/drawing/2014/main" id="{E40C8DA8-37E3-0708-ED02-F43A8331B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782" y="5978013"/>
            <a:ext cx="1002943" cy="94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355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9" name="Group 1030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70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71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72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73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74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75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76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77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78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79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80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81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082" name="Group 1044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083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84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85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86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87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88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89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90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91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92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93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94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095" name="Rectangle 1058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096" name="Freeform 11">
            <a:extLst>
              <a:ext uri="{FF2B5EF4-FFF2-40B4-BE49-F238E27FC236}">
                <a16:creationId xmlns:a16="http://schemas.microsoft.com/office/drawing/2014/main" id="{7326F4E6-9131-42DA-97B2-0BA8D1E258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D73DBDD-9024-4EBA-BE2C-C98A29529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7893653" cy="1280890"/>
          </a:xfr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SUCCESSO FORMATIVO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6BACAC4-2B89-1E24-9D28-A750EE5D1D59}"/>
              </a:ext>
            </a:extLst>
          </p:cNvPr>
          <p:cNvSpPr txBox="1"/>
          <p:nvPr/>
        </p:nvSpPr>
        <p:spPr>
          <a:xfrm>
            <a:off x="1412029" y="2133600"/>
            <a:ext cx="4412699" cy="377762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altLang="it-IT" sz="2800" dirty="0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Al </a:t>
            </a:r>
            <a:r>
              <a:rPr lang="en-US" altLang="it-IT" sz="2800" dirty="0" err="1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termine</a:t>
            </a:r>
            <a:r>
              <a:rPr lang="en-US" altLang="it-IT" sz="2800" dirty="0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 del primo </a:t>
            </a:r>
            <a:r>
              <a:rPr lang="en-US" altLang="it-IT" sz="2800" dirty="0" err="1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ciclo</a:t>
            </a:r>
            <a:r>
              <a:rPr lang="en-US" altLang="it-IT" sz="2800" dirty="0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 di </a:t>
            </a:r>
            <a:r>
              <a:rPr lang="en-US" altLang="it-IT" sz="2800" dirty="0" err="1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istruzione</a:t>
            </a:r>
            <a:r>
              <a:rPr lang="en-US" altLang="it-IT" sz="2800" dirty="0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 la </a:t>
            </a:r>
            <a:r>
              <a:rPr lang="en-US" altLang="it-IT" sz="2800" dirty="0" err="1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globalità</a:t>
            </a:r>
            <a:r>
              <a:rPr lang="en-US" altLang="it-IT" sz="2800" dirty="0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 </a:t>
            </a:r>
            <a:r>
              <a:rPr lang="en-US" altLang="it-IT" sz="2800" dirty="0" err="1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degli</a:t>
            </a:r>
            <a:r>
              <a:rPr lang="en-US" altLang="it-IT" sz="2800" dirty="0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 </a:t>
            </a:r>
            <a:r>
              <a:rPr lang="en-US" altLang="it-IT" sz="2800" dirty="0" err="1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studenti</a:t>
            </a:r>
            <a:r>
              <a:rPr lang="en-US" altLang="it-IT" sz="2800" dirty="0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 </a:t>
            </a:r>
            <a:r>
              <a:rPr lang="en-US" altLang="it-IT" sz="2800" dirty="0" err="1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viene</a:t>
            </a:r>
            <a:r>
              <a:rPr lang="en-US" altLang="it-IT" sz="2800" dirty="0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 </a:t>
            </a:r>
            <a:r>
              <a:rPr lang="en-US" altLang="it-IT" sz="2800" dirty="0" err="1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ammesso</a:t>
            </a:r>
            <a:r>
              <a:rPr lang="en-US" altLang="it-IT" sz="2800" dirty="0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 </a:t>
            </a:r>
            <a:r>
              <a:rPr lang="en-US" altLang="it-IT" sz="2800" dirty="0" err="1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alla</a:t>
            </a:r>
            <a:r>
              <a:rPr lang="en-US" altLang="it-IT" sz="2800" dirty="0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 </a:t>
            </a:r>
            <a:r>
              <a:rPr lang="en-US" altLang="it-IT" sz="2800" dirty="0" err="1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scuola</a:t>
            </a:r>
            <a:r>
              <a:rPr lang="en-US" altLang="it-IT" sz="2800" dirty="0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 </a:t>
            </a:r>
            <a:r>
              <a:rPr lang="en-US" altLang="it-IT" sz="2800" dirty="0" err="1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superiore</a:t>
            </a:r>
            <a:endParaRPr lang="en-US" altLang="it-IT" sz="2800" dirty="0">
              <a:solidFill>
                <a:srgbClr val="000000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altLang="it-IT" sz="2800" dirty="0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di </a:t>
            </a:r>
            <a:r>
              <a:rPr lang="en-US" altLang="it-IT" sz="2800" dirty="0" err="1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questi</a:t>
            </a:r>
            <a:r>
              <a:rPr lang="en-US" altLang="it-IT" sz="2800" dirty="0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, </a:t>
            </a:r>
            <a:r>
              <a:rPr lang="en-US" altLang="it-IT" sz="2800" dirty="0" err="1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più</a:t>
            </a:r>
            <a:r>
              <a:rPr lang="en-US" altLang="it-IT" sz="2800" dirty="0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 dell’80% </a:t>
            </a:r>
            <a:r>
              <a:rPr lang="en-US" altLang="it-IT" sz="2800" dirty="0" err="1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viene</a:t>
            </a:r>
            <a:r>
              <a:rPr lang="en-US" altLang="it-IT" sz="2800" dirty="0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 </a:t>
            </a:r>
            <a:r>
              <a:rPr lang="en-US" altLang="it-IT" sz="2800" dirty="0" err="1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ammesso</a:t>
            </a:r>
            <a:r>
              <a:rPr lang="en-US" altLang="it-IT" sz="2800" dirty="0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 </a:t>
            </a:r>
            <a:r>
              <a:rPr lang="en-US" altLang="it-IT" sz="2800" dirty="0" err="1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alla</a:t>
            </a:r>
            <a:r>
              <a:rPr lang="en-US" altLang="it-IT" sz="2800" dirty="0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 </a:t>
            </a:r>
            <a:r>
              <a:rPr lang="en-US" altLang="it-IT" sz="2800" dirty="0" err="1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classe</a:t>
            </a:r>
            <a:r>
              <a:rPr lang="en-US" altLang="it-IT" sz="2800" dirty="0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 </a:t>
            </a:r>
            <a:r>
              <a:rPr lang="en-US" altLang="it-IT" sz="2800" dirty="0" err="1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seconda</a:t>
            </a:r>
            <a:r>
              <a:rPr lang="en-US" altLang="it-IT" sz="2800" dirty="0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 </a:t>
            </a:r>
            <a:r>
              <a:rPr lang="en-US" altLang="it-IT" sz="2800" dirty="0" err="1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superiore</a:t>
            </a:r>
            <a:r>
              <a:rPr lang="en-US" altLang="it-IT" sz="2800" dirty="0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.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1026" name="Picture 2" descr="L'autonomia scolastica quale fondamento per il successo formativo di ognuno  - UNASCUOLA.IT autonomia scolastica">
            <a:extLst>
              <a:ext uri="{FF2B5EF4-FFF2-40B4-BE49-F238E27FC236}">
                <a16:creationId xmlns:a16="http://schemas.microsoft.com/office/drawing/2014/main" id="{5826C61D-9498-5B53-8D61-1799E4531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2231" y="1844324"/>
            <a:ext cx="5451627" cy="363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 descr="Immagine che contiene schizzo, clipart, simbolo, Line art&#10;&#10;Descrizione generata automaticamente">
            <a:extLst>
              <a:ext uri="{FF2B5EF4-FFF2-40B4-BE49-F238E27FC236}">
                <a16:creationId xmlns:a16="http://schemas.microsoft.com/office/drawing/2014/main" id="{B7D1CCAC-CF35-E7BF-3D9D-2F26126E5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7018" y="149664"/>
            <a:ext cx="1002943" cy="94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764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5" name="Group 2054">
            <a:extLst>
              <a:ext uri="{FF2B5EF4-FFF2-40B4-BE49-F238E27FC236}">
                <a16:creationId xmlns:a16="http://schemas.microsoft.com/office/drawing/2014/main" id="{EB9B5B69-A297-4D2F-8B89-529DA8A273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2056" name="Freeform 11">
              <a:extLst>
                <a:ext uri="{FF2B5EF4-FFF2-40B4-BE49-F238E27FC236}">
                  <a16:creationId xmlns:a16="http://schemas.microsoft.com/office/drawing/2014/main" id="{3E39D215-BF38-4094-82D7-61DED11452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57" name="Freeform 12">
              <a:extLst>
                <a:ext uri="{FF2B5EF4-FFF2-40B4-BE49-F238E27FC236}">
                  <a16:creationId xmlns:a16="http://schemas.microsoft.com/office/drawing/2014/main" id="{7412700A-91C4-4126-8F17-3B9449DBB3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58" name="Freeform 13">
              <a:extLst>
                <a:ext uri="{FF2B5EF4-FFF2-40B4-BE49-F238E27FC236}">
                  <a16:creationId xmlns:a16="http://schemas.microsoft.com/office/drawing/2014/main" id="{DF985802-25A8-4B99-89F0-2A42EC325F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59" name="Freeform 14">
              <a:extLst>
                <a:ext uri="{FF2B5EF4-FFF2-40B4-BE49-F238E27FC236}">
                  <a16:creationId xmlns:a16="http://schemas.microsoft.com/office/drawing/2014/main" id="{F54C35AF-DB92-4205-A779-2A385B7143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0" name="Freeform 15">
              <a:extLst>
                <a:ext uri="{FF2B5EF4-FFF2-40B4-BE49-F238E27FC236}">
                  <a16:creationId xmlns:a16="http://schemas.microsoft.com/office/drawing/2014/main" id="{9F845211-1F53-4E0A-891E-B78A206F07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1" name="Freeform 16">
              <a:extLst>
                <a:ext uri="{FF2B5EF4-FFF2-40B4-BE49-F238E27FC236}">
                  <a16:creationId xmlns:a16="http://schemas.microsoft.com/office/drawing/2014/main" id="{9149C7DD-9998-4805-BFC8-CEF5F5DF31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2" name="Freeform 17">
              <a:extLst>
                <a:ext uri="{FF2B5EF4-FFF2-40B4-BE49-F238E27FC236}">
                  <a16:creationId xmlns:a16="http://schemas.microsoft.com/office/drawing/2014/main" id="{47C8036D-3ECA-43DA-BAF5-3C65CF4112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3" name="Freeform 18">
              <a:extLst>
                <a:ext uri="{FF2B5EF4-FFF2-40B4-BE49-F238E27FC236}">
                  <a16:creationId xmlns:a16="http://schemas.microsoft.com/office/drawing/2014/main" id="{29C15912-CDE8-4DF3-9324-273FB4C86DC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4" name="Freeform 19">
              <a:extLst>
                <a:ext uri="{FF2B5EF4-FFF2-40B4-BE49-F238E27FC236}">
                  <a16:creationId xmlns:a16="http://schemas.microsoft.com/office/drawing/2014/main" id="{37C68D51-B7DA-4572-AB7E-708540B3C6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5" name="Freeform 20">
              <a:extLst>
                <a:ext uri="{FF2B5EF4-FFF2-40B4-BE49-F238E27FC236}">
                  <a16:creationId xmlns:a16="http://schemas.microsoft.com/office/drawing/2014/main" id="{1AF802CB-4E9E-4895-9363-C119914909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6" name="Freeform 21">
              <a:extLst>
                <a:ext uri="{FF2B5EF4-FFF2-40B4-BE49-F238E27FC236}">
                  <a16:creationId xmlns:a16="http://schemas.microsoft.com/office/drawing/2014/main" id="{615760E5-5F27-4735-B01C-78E05F3FBB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7" name="Freeform 22">
              <a:extLst>
                <a:ext uri="{FF2B5EF4-FFF2-40B4-BE49-F238E27FC236}">
                  <a16:creationId xmlns:a16="http://schemas.microsoft.com/office/drawing/2014/main" id="{DB9C6516-B2DB-432F-BD3A-A1792BD46F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069" name="Group 2068">
            <a:extLst>
              <a:ext uri="{FF2B5EF4-FFF2-40B4-BE49-F238E27FC236}">
                <a16:creationId xmlns:a16="http://schemas.microsoft.com/office/drawing/2014/main" id="{BC9C8D0D-644B-4B97-B83C-CC8E64361D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070" name="Freeform 27">
              <a:extLst>
                <a:ext uri="{FF2B5EF4-FFF2-40B4-BE49-F238E27FC236}">
                  <a16:creationId xmlns:a16="http://schemas.microsoft.com/office/drawing/2014/main" id="{F8BE1EA6-80CF-446B-A4FE-3F935A51C0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71" name="Freeform 28">
              <a:extLst>
                <a:ext uri="{FF2B5EF4-FFF2-40B4-BE49-F238E27FC236}">
                  <a16:creationId xmlns:a16="http://schemas.microsoft.com/office/drawing/2014/main" id="{10E39808-F4F7-43DE-AB53-82B7B55EA47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72" name="Freeform 29">
              <a:extLst>
                <a:ext uri="{FF2B5EF4-FFF2-40B4-BE49-F238E27FC236}">
                  <a16:creationId xmlns:a16="http://schemas.microsoft.com/office/drawing/2014/main" id="{6ED5109A-600A-4C23-9BB3-C4C19C2D9F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73" name="Freeform 30">
              <a:extLst>
                <a:ext uri="{FF2B5EF4-FFF2-40B4-BE49-F238E27FC236}">
                  <a16:creationId xmlns:a16="http://schemas.microsoft.com/office/drawing/2014/main" id="{D76FF73F-8CA3-42B0-A680-353805CD2A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74" name="Freeform 31">
              <a:extLst>
                <a:ext uri="{FF2B5EF4-FFF2-40B4-BE49-F238E27FC236}">
                  <a16:creationId xmlns:a16="http://schemas.microsoft.com/office/drawing/2014/main" id="{B26A6949-3BEB-422A-854C-D4E26E4CF1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75" name="Freeform 32">
              <a:extLst>
                <a:ext uri="{FF2B5EF4-FFF2-40B4-BE49-F238E27FC236}">
                  <a16:creationId xmlns:a16="http://schemas.microsoft.com/office/drawing/2014/main" id="{FE07AD25-30AF-40CD-B901-DF1EDBD682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76" name="Freeform 33">
              <a:extLst>
                <a:ext uri="{FF2B5EF4-FFF2-40B4-BE49-F238E27FC236}">
                  <a16:creationId xmlns:a16="http://schemas.microsoft.com/office/drawing/2014/main" id="{5AA460AF-7760-4F15-881A-6F0BFDBCDF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77" name="Freeform 34">
              <a:extLst>
                <a:ext uri="{FF2B5EF4-FFF2-40B4-BE49-F238E27FC236}">
                  <a16:creationId xmlns:a16="http://schemas.microsoft.com/office/drawing/2014/main" id="{EE53C70E-5D92-4C42-A34F-9F7D16006B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78" name="Freeform 35">
              <a:extLst>
                <a:ext uri="{FF2B5EF4-FFF2-40B4-BE49-F238E27FC236}">
                  <a16:creationId xmlns:a16="http://schemas.microsoft.com/office/drawing/2014/main" id="{C27614EE-0086-4D34-99BD-52F03708DC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79" name="Freeform 36">
              <a:extLst>
                <a:ext uri="{FF2B5EF4-FFF2-40B4-BE49-F238E27FC236}">
                  <a16:creationId xmlns:a16="http://schemas.microsoft.com/office/drawing/2014/main" id="{326919B9-3ED4-4744-A713-326B3BAF62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80" name="Freeform 37">
              <a:extLst>
                <a:ext uri="{FF2B5EF4-FFF2-40B4-BE49-F238E27FC236}">
                  <a16:creationId xmlns:a16="http://schemas.microsoft.com/office/drawing/2014/main" id="{898BDBF5-8AA3-49CD-999A-ABA1F7AE34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81" name="Freeform 38">
              <a:extLst>
                <a:ext uri="{FF2B5EF4-FFF2-40B4-BE49-F238E27FC236}">
                  <a16:creationId xmlns:a16="http://schemas.microsoft.com/office/drawing/2014/main" id="{AF8ED3E0-CBE7-48C4-8F9E-FF98079CDB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083" name="Rectangle 2082">
            <a:extLst>
              <a:ext uri="{FF2B5EF4-FFF2-40B4-BE49-F238E27FC236}">
                <a16:creationId xmlns:a16="http://schemas.microsoft.com/office/drawing/2014/main" id="{A84F153B-2093-4171-BD2D-1631695C9B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085" name="Freeform 11">
            <a:extLst>
              <a:ext uri="{FF2B5EF4-FFF2-40B4-BE49-F238E27FC236}">
                <a16:creationId xmlns:a16="http://schemas.microsoft.com/office/drawing/2014/main" id="{99499096-7355-478E-8CCB-A47EA1B797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sp useBgFill="1">
        <p:nvSpPr>
          <p:cNvPr id="2087" name="Rectangle 2086">
            <a:extLst>
              <a:ext uri="{FF2B5EF4-FFF2-40B4-BE49-F238E27FC236}">
                <a16:creationId xmlns:a16="http://schemas.microsoft.com/office/drawing/2014/main" id="{A7DA8593-5BA7-45F3-B447-37FB2B9F7E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49223" y="286398"/>
            <a:ext cx="9808033" cy="139087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 err="1"/>
              <a:t>Questionari</a:t>
            </a:r>
            <a:r>
              <a:rPr lang="en-US" sz="3600" dirty="0"/>
              <a:t> di </a:t>
            </a:r>
            <a:r>
              <a:rPr lang="en-US" sz="3600" dirty="0" err="1"/>
              <a:t>soddisfazione</a:t>
            </a:r>
            <a:r>
              <a:rPr lang="en-US" sz="3600" dirty="0"/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FAMIGLIE</a:t>
            </a:r>
          </a:p>
        </p:txBody>
      </p:sp>
      <p:sp>
        <p:nvSpPr>
          <p:cNvPr id="2089" name="Rectangle 2088">
            <a:extLst>
              <a:ext uri="{FF2B5EF4-FFF2-40B4-BE49-F238E27FC236}">
                <a16:creationId xmlns:a16="http://schemas.microsoft.com/office/drawing/2014/main" id="{035CBF17-C0BF-49C1-8FB7-B43A3545D8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94769A8-9BA8-D213-E947-7077BD576A35}"/>
              </a:ext>
            </a:extLst>
          </p:cNvPr>
          <p:cNvSpPr txBox="1"/>
          <p:nvPr/>
        </p:nvSpPr>
        <p:spPr>
          <a:xfrm>
            <a:off x="649224" y="1964460"/>
            <a:ext cx="6874698" cy="392839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Comunicazione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Competenze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bisogni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formativi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Clima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benessere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scolastico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Ambiente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di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apprendimento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4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Assemblee</a:t>
            </a:r>
            <a:r>
              <a:rPr lang="en-US" sz="24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4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colloqui</a:t>
            </a:r>
            <a:r>
              <a:rPr lang="en-US" sz="24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ed </a:t>
            </a:r>
            <a:r>
              <a:rPr lang="en-US" sz="24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eventi</a:t>
            </a:r>
            <a:r>
              <a:rPr lang="en-US" sz="24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</a:t>
            </a:r>
            <a:r>
              <a:rPr lang="en-US" sz="24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genere</a:t>
            </a:r>
            <a:endParaRPr lang="en-US" sz="2400" b="0" i="0" u="none" strike="noStrike" baseline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US" sz="24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Gli</a:t>
            </a:r>
            <a:r>
              <a:rPr lang="en-US" sz="24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esiti</a:t>
            </a:r>
            <a:r>
              <a:rPr lang="en-US" sz="24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evidenziano</a:t>
            </a:r>
            <a:r>
              <a:rPr lang="en-US" sz="24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che</a:t>
            </a:r>
            <a:r>
              <a:rPr lang="en-US" sz="24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più</a:t>
            </a:r>
            <a:r>
              <a:rPr lang="en-US" sz="24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dell’80% </a:t>
            </a:r>
            <a:r>
              <a:rPr lang="en-US" sz="24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delle</a:t>
            </a:r>
            <a:r>
              <a:rPr lang="en-US" sz="24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famiglie</a:t>
            </a:r>
            <a:r>
              <a:rPr lang="en-US" sz="24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manifesta</a:t>
            </a:r>
            <a:r>
              <a:rPr lang="en-US" sz="24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un alto </a:t>
            </a:r>
            <a:r>
              <a:rPr lang="en-US" sz="24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livello</a:t>
            </a:r>
            <a:r>
              <a:rPr lang="en-US" sz="24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di </a:t>
            </a:r>
            <a:r>
              <a:rPr lang="en-US" sz="24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soddisfazione</a:t>
            </a:r>
            <a:endParaRPr lang="en-US" sz="2400" b="0" i="0" u="none" strike="noStrike" baseline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0" name="Picture 2" descr="statistica: i grafici - YouTube">
            <a:extLst>
              <a:ext uri="{FF2B5EF4-FFF2-40B4-BE49-F238E27FC236}">
                <a16:creationId xmlns:a16="http://schemas.microsoft.com/office/drawing/2014/main" id="{4B2BA227-1C8D-7BE1-D662-6F1EA7F6DB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8" t="14748" r="22074"/>
          <a:stretch/>
        </p:blipFill>
        <p:spPr bwMode="auto">
          <a:xfrm>
            <a:off x="7349861" y="3217606"/>
            <a:ext cx="4035130" cy="344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1" name="Freeform 11">
            <a:extLst>
              <a:ext uri="{FF2B5EF4-FFF2-40B4-BE49-F238E27FC236}">
                <a16:creationId xmlns:a16="http://schemas.microsoft.com/office/drawing/2014/main" id="{F5147F3F-3E4A-4255-8C92-856618C474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Immagine che contiene schizzo, clipart, simbolo, Line art&#10;&#10;Descrizione generata automaticamente">
            <a:extLst>
              <a:ext uri="{FF2B5EF4-FFF2-40B4-BE49-F238E27FC236}">
                <a16:creationId xmlns:a16="http://schemas.microsoft.com/office/drawing/2014/main" id="{82E27A18-75E2-58AD-163E-21FB87E44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928" y="108154"/>
            <a:ext cx="1248319" cy="1181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D7A2251-B794-BFFC-41C2-11E14EE4722C}"/>
              </a:ext>
            </a:extLst>
          </p:cNvPr>
          <p:cNvSpPr txBox="1"/>
          <p:nvPr/>
        </p:nvSpPr>
        <p:spPr>
          <a:xfrm>
            <a:off x="584779" y="1349917"/>
            <a:ext cx="10957997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Sono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predisposti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dalla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commissione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autovalutazione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somministrati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alle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FAMIGLIE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merito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alle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seguenti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tematiche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69246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5" name="Group 2054">
            <a:extLst>
              <a:ext uri="{FF2B5EF4-FFF2-40B4-BE49-F238E27FC236}">
                <a16:creationId xmlns:a16="http://schemas.microsoft.com/office/drawing/2014/main" id="{EB9B5B69-A297-4D2F-8B89-529DA8A273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2056" name="Freeform 11">
              <a:extLst>
                <a:ext uri="{FF2B5EF4-FFF2-40B4-BE49-F238E27FC236}">
                  <a16:creationId xmlns:a16="http://schemas.microsoft.com/office/drawing/2014/main" id="{3E39D215-BF38-4094-82D7-61DED11452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57" name="Freeform 12">
              <a:extLst>
                <a:ext uri="{FF2B5EF4-FFF2-40B4-BE49-F238E27FC236}">
                  <a16:creationId xmlns:a16="http://schemas.microsoft.com/office/drawing/2014/main" id="{7412700A-91C4-4126-8F17-3B9449DBB3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58" name="Freeform 13">
              <a:extLst>
                <a:ext uri="{FF2B5EF4-FFF2-40B4-BE49-F238E27FC236}">
                  <a16:creationId xmlns:a16="http://schemas.microsoft.com/office/drawing/2014/main" id="{DF985802-25A8-4B99-89F0-2A42EC325F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59" name="Freeform 14">
              <a:extLst>
                <a:ext uri="{FF2B5EF4-FFF2-40B4-BE49-F238E27FC236}">
                  <a16:creationId xmlns:a16="http://schemas.microsoft.com/office/drawing/2014/main" id="{F54C35AF-DB92-4205-A779-2A385B7143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0" name="Freeform 15">
              <a:extLst>
                <a:ext uri="{FF2B5EF4-FFF2-40B4-BE49-F238E27FC236}">
                  <a16:creationId xmlns:a16="http://schemas.microsoft.com/office/drawing/2014/main" id="{9F845211-1F53-4E0A-891E-B78A206F07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1" name="Freeform 16">
              <a:extLst>
                <a:ext uri="{FF2B5EF4-FFF2-40B4-BE49-F238E27FC236}">
                  <a16:creationId xmlns:a16="http://schemas.microsoft.com/office/drawing/2014/main" id="{9149C7DD-9998-4805-BFC8-CEF5F5DF31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2" name="Freeform 17">
              <a:extLst>
                <a:ext uri="{FF2B5EF4-FFF2-40B4-BE49-F238E27FC236}">
                  <a16:creationId xmlns:a16="http://schemas.microsoft.com/office/drawing/2014/main" id="{47C8036D-3ECA-43DA-BAF5-3C65CF4112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3" name="Freeform 18">
              <a:extLst>
                <a:ext uri="{FF2B5EF4-FFF2-40B4-BE49-F238E27FC236}">
                  <a16:creationId xmlns:a16="http://schemas.microsoft.com/office/drawing/2014/main" id="{29C15912-CDE8-4DF3-9324-273FB4C86DC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4" name="Freeform 19">
              <a:extLst>
                <a:ext uri="{FF2B5EF4-FFF2-40B4-BE49-F238E27FC236}">
                  <a16:creationId xmlns:a16="http://schemas.microsoft.com/office/drawing/2014/main" id="{37C68D51-B7DA-4572-AB7E-708540B3C6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5" name="Freeform 20">
              <a:extLst>
                <a:ext uri="{FF2B5EF4-FFF2-40B4-BE49-F238E27FC236}">
                  <a16:creationId xmlns:a16="http://schemas.microsoft.com/office/drawing/2014/main" id="{1AF802CB-4E9E-4895-9363-C119914909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6" name="Freeform 21">
              <a:extLst>
                <a:ext uri="{FF2B5EF4-FFF2-40B4-BE49-F238E27FC236}">
                  <a16:creationId xmlns:a16="http://schemas.microsoft.com/office/drawing/2014/main" id="{615760E5-5F27-4735-B01C-78E05F3FBB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7" name="Freeform 22">
              <a:extLst>
                <a:ext uri="{FF2B5EF4-FFF2-40B4-BE49-F238E27FC236}">
                  <a16:creationId xmlns:a16="http://schemas.microsoft.com/office/drawing/2014/main" id="{DB9C6516-B2DB-432F-BD3A-A1792BD46F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069" name="Group 2068">
            <a:extLst>
              <a:ext uri="{FF2B5EF4-FFF2-40B4-BE49-F238E27FC236}">
                <a16:creationId xmlns:a16="http://schemas.microsoft.com/office/drawing/2014/main" id="{BC9C8D0D-644B-4B97-B83C-CC8E64361D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070" name="Freeform 27">
              <a:extLst>
                <a:ext uri="{FF2B5EF4-FFF2-40B4-BE49-F238E27FC236}">
                  <a16:creationId xmlns:a16="http://schemas.microsoft.com/office/drawing/2014/main" id="{F8BE1EA6-80CF-446B-A4FE-3F935A51C0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71" name="Freeform 28">
              <a:extLst>
                <a:ext uri="{FF2B5EF4-FFF2-40B4-BE49-F238E27FC236}">
                  <a16:creationId xmlns:a16="http://schemas.microsoft.com/office/drawing/2014/main" id="{10E39808-F4F7-43DE-AB53-82B7B55EA47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72" name="Freeform 29">
              <a:extLst>
                <a:ext uri="{FF2B5EF4-FFF2-40B4-BE49-F238E27FC236}">
                  <a16:creationId xmlns:a16="http://schemas.microsoft.com/office/drawing/2014/main" id="{6ED5109A-600A-4C23-9BB3-C4C19C2D9F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73" name="Freeform 30">
              <a:extLst>
                <a:ext uri="{FF2B5EF4-FFF2-40B4-BE49-F238E27FC236}">
                  <a16:creationId xmlns:a16="http://schemas.microsoft.com/office/drawing/2014/main" id="{D76FF73F-8CA3-42B0-A680-353805CD2A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74" name="Freeform 31">
              <a:extLst>
                <a:ext uri="{FF2B5EF4-FFF2-40B4-BE49-F238E27FC236}">
                  <a16:creationId xmlns:a16="http://schemas.microsoft.com/office/drawing/2014/main" id="{B26A6949-3BEB-422A-854C-D4E26E4CF1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75" name="Freeform 32">
              <a:extLst>
                <a:ext uri="{FF2B5EF4-FFF2-40B4-BE49-F238E27FC236}">
                  <a16:creationId xmlns:a16="http://schemas.microsoft.com/office/drawing/2014/main" id="{FE07AD25-30AF-40CD-B901-DF1EDBD682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76" name="Freeform 33">
              <a:extLst>
                <a:ext uri="{FF2B5EF4-FFF2-40B4-BE49-F238E27FC236}">
                  <a16:creationId xmlns:a16="http://schemas.microsoft.com/office/drawing/2014/main" id="{5AA460AF-7760-4F15-881A-6F0BFDBCDF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77" name="Freeform 34">
              <a:extLst>
                <a:ext uri="{FF2B5EF4-FFF2-40B4-BE49-F238E27FC236}">
                  <a16:creationId xmlns:a16="http://schemas.microsoft.com/office/drawing/2014/main" id="{EE53C70E-5D92-4C42-A34F-9F7D16006B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78" name="Freeform 35">
              <a:extLst>
                <a:ext uri="{FF2B5EF4-FFF2-40B4-BE49-F238E27FC236}">
                  <a16:creationId xmlns:a16="http://schemas.microsoft.com/office/drawing/2014/main" id="{C27614EE-0086-4D34-99BD-52F03708DC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79" name="Freeform 36">
              <a:extLst>
                <a:ext uri="{FF2B5EF4-FFF2-40B4-BE49-F238E27FC236}">
                  <a16:creationId xmlns:a16="http://schemas.microsoft.com/office/drawing/2014/main" id="{326919B9-3ED4-4744-A713-326B3BAF62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80" name="Freeform 37">
              <a:extLst>
                <a:ext uri="{FF2B5EF4-FFF2-40B4-BE49-F238E27FC236}">
                  <a16:creationId xmlns:a16="http://schemas.microsoft.com/office/drawing/2014/main" id="{898BDBF5-8AA3-49CD-999A-ABA1F7AE34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81" name="Freeform 38">
              <a:extLst>
                <a:ext uri="{FF2B5EF4-FFF2-40B4-BE49-F238E27FC236}">
                  <a16:creationId xmlns:a16="http://schemas.microsoft.com/office/drawing/2014/main" id="{AF8ED3E0-CBE7-48C4-8F9E-FF98079CDB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083" name="Rectangle 2082">
            <a:extLst>
              <a:ext uri="{FF2B5EF4-FFF2-40B4-BE49-F238E27FC236}">
                <a16:creationId xmlns:a16="http://schemas.microsoft.com/office/drawing/2014/main" id="{A84F153B-2093-4171-BD2D-1631695C9B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085" name="Freeform 11">
            <a:extLst>
              <a:ext uri="{FF2B5EF4-FFF2-40B4-BE49-F238E27FC236}">
                <a16:creationId xmlns:a16="http://schemas.microsoft.com/office/drawing/2014/main" id="{99499096-7355-478E-8CCB-A47EA1B797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sp useBgFill="1">
        <p:nvSpPr>
          <p:cNvPr id="2087" name="Rectangle 2086">
            <a:extLst>
              <a:ext uri="{FF2B5EF4-FFF2-40B4-BE49-F238E27FC236}">
                <a16:creationId xmlns:a16="http://schemas.microsoft.com/office/drawing/2014/main" id="{A7DA8593-5BA7-45F3-B447-37FB2B9F7E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49224" y="286398"/>
            <a:ext cx="6574536" cy="16186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 err="1"/>
              <a:t>Questionari</a:t>
            </a:r>
            <a:r>
              <a:rPr lang="en-US" sz="3600" dirty="0"/>
              <a:t> di </a:t>
            </a:r>
            <a:r>
              <a:rPr lang="en-US" sz="3600" dirty="0" err="1"/>
              <a:t>soddisfazione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STUDENTI</a:t>
            </a:r>
          </a:p>
        </p:txBody>
      </p:sp>
      <p:sp>
        <p:nvSpPr>
          <p:cNvPr id="2089" name="Rectangle 2088">
            <a:extLst>
              <a:ext uri="{FF2B5EF4-FFF2-40B4-BE49-F238E27FC236}">
                <a16:creationId xmlns:a16="http://schemas.microsoft.com/office/drawing/2014/main" id="{035CBF17-C0BF-49C1-8FB7-B43A3545D8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94769A8-9BA8-D213-E947-7077BD576A35}"/>
              </a:ext>
            </a:extLst>
          </p:cNvPr>
          <p:cNvSpPr txBox="1"/>
          <p:nvPr/>
        </p:nvSpPr>
        <p:spPr>
          <a:xfrm>
            <a:off x="649224" y="1707448"/>
            <a:ext cx="8463474" cy="41854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riguardano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le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seguenti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tematiche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Il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mio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modo di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lavorare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Io e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miei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compagni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US" sz="28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Gli</a:t>
            </a:r>
            <a:r>
              <a:rPr lang="en-US" sz="28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esiti</a:t>
            </a:r>
            <a:r>
              <a:rPr lang="en-US" sz="28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evidenziano</a:t>
            </a:r>
            <a:r>
              <a:rPr lang="en-US" sz="28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un </a:t>
            </a:r>
            <a:r>
              <a:rPr lang="en-US" sz="28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livello</a:t>
            </a:r>
            <a:r>
              <a:rPr lang="en-US" sz="28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di </a:t>
            </a:r>
            <a:r>
              <a:rPr lang="en-US" sz="28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soddisfazione</a:t>
            </a:r>
            <a:r>
              <a:rPr lang="en-US" sz="28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</a:t>
            </a:r>
            <a:r>
              <a:rPr lang="en-US" sz="28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linea</a:t>
            </a:r>
            <a:r>
              <a:rPr lang="en-US" sz="28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con </a:t>
            </a:r>
            <a:r>
              <a:rPr lang="en-US" sz="28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gli</a:t>
            </a:r>
            <a:r>
              <a:rPr lang="en-US" sz="28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obiettivi</a:t>
            </a:r>
            <a:r>
              <a:rPr lang="en-US" sz="28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prefissati</a:t>
            </a:r>
            <a:r>
              <a:rPr lang="en-US" sz="28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</a:t>
            </a:r>
            <a:r>
              <a:rPr lang="en-US" sz="28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</a:t>
            </a:r>
            <a:r>
              <a:rPr lang="en-US" sz="28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attesta</a:t>
            </a:r>
            <a:r>
              <a:rPr lang="en-US" sz="28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attorno</a:t>
            </a:r>
            <a:r>
              <a:rPr lang="en-US" sz="28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all’80%</a:t>
            </a:r>
          </a:p>
        </p:txBody>
      </p:sp>
      <p:sp>
        <p:nvSpPr>
          <p:cNvPr id="2091" name="Freeform 11">
            <a:extLst>
              <a:ext uri="{FF2B5EF4-FFF2-40B4-BE49-F238E27FC236}">
                <a16:creationId xmlns:a16="http://schemas.microsoft.com/office/drawing/2014/main" id="{F5147F3F-3E4A-4255-8C92-856618C474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Torna alla cornice di sfondo della scuola | Vettore Premium">
            <a:extLst>
              <a:ext uri="{FF2B5EF4-FFF2-40B4-BE49-F238E27FC236}">
                <a16:creationId xmlns:a16="http://schemas.microsoft.com/office/drawing/2014/main" id="{6700BDD4-A6B9-27EC-28C5-611FECFAE5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33"/>
          <a:stretch/>
        </p:blipFill>
        <p:spPr bwMode="auto">
          <a:xfrm>
            <a:off x="9505641" y="-5535"/>
            <a:ext cx="2686350" cy="68844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 descr="Immagine che contiene schizzo, clipart, simbolo, Line art&#10;&#10;Descrizione generata automaticamente">
            <a:extLst>
              <a:ext uri="{FF2B5EF4-FFF2-40B4-BE49-F238E27FC236}">
                <a16:creationId xmlns:a16="http://schemas.microsoft.com/office/drawing/2014/main" id="{6EF981BB-DF1B-2171-90AB-AAFF6CA1A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0087" y="286398"/>
            <a:ext cx="1547813" cy="1464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338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5" name="Group 2054">
            <a:extLst>
              <a:ext uri="{FF2B5EF4-FFF2-40B4-BE49-F238E27FC236}">
                <a16:creationId xmlns:a16="http://schemas.microsoft.com/office/drawing/2014/main" id="{EB9B5B69-A297-4D2F-8B89-529DA8A273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2056" name="Freeform 11">
              <a:extLst>
                <a:ext uri="{FF2B5EF4-FFF2-40B4-BE49-F238E27FC236}">
                  <a16:creationId xmlns:a16="http://schemas.microsoft.com/office/drawing/2014/main" id="{3E39D215-BF38-4094-82D7-61DED11452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57" name="Freeform 12">
              <a:extLst>
                <a:ext uri="{FF2B5EF4-FFF2-40B4-BE49-F238E27FC236}">
                  <a16:creationId xmlns:a16="http://schemas.microsoft.com/office/drawing/2014/main" id="{7412700A-91C4-4126-8F17-3B9449DBB3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58" name="Freeform 13">
              <a:extLst>
                <a:ext uri="{FF2B5EF4-FFF2-40B4-BE49-F238E27FC236}">
                  <a16:creationId xmlns:a16="http://schemas.microsoft.com/office/drawing/2014/main" id="{DF985802-25A8-4B99-89F0-2A42EC325F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59" name="Freeform 14">
              <a:extLst>
                <a:ext uri="{FF2B5EF4-FFF2-40B4-BE49-F238E27FC236}">
                  <a16:creationId xmlns:a16="http://schemas.microsoft.com/office/drawing/2014/main" id="{F54C35AF-DB92-4205-A779-2A385B7143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0" name="Freeform 15">
              <a:extLst>
                <a:ext uri="{FF2B5EF4-FFF2-40B4-BE49-F238E27FC236}">
                  <a16:creationId xmlns:a16="http://schemas.microsoft.com/office/drawing/2014/main" id="{9F845211-1F53-4E0A-891E-B78A206F07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1" name="Freeform 16">
              <a:extLst>
                <a:ext uri="{FF2B5EF4-FFF2-40B4-BE49-F238E27FC236}">
                  <a16:creationId xmlns:a16="http://schemas.microsoft.com/office/drawing/2014/main" id="{9149C7DD-9998-4805-BFC8-CEF5F5DF31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2" name="Freeform 17">
              <a:extLst>
                <a:ext uri="{FF2B5EF4-FFF2-40B4-BE49-F238E27FC236}">
                  <a16:creationId xmlns:a16="http://schemas.microsoft.com/office/drawing/2014/main" id="{47C8036D-3ECA-43DA-BAF5-3C65CF4112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3" name="Freeform 18">
              <a:extLst>
                <a:ext uri="{FF2B5EF4-FFF2-40B4-BE49-F238E27FC236}">
                  <a16:creationId xmlns:a16="http://schemas.microsoft.com/office/drawing/2014/main" id="{29C15912-CDE8-4DF3-9324-273FB4C86DC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4" name="Freeform 19">
              <a:extLst>
                <a:ext uri="{FF2B5EF4-FFF2-40B4-BE49-F238E27FC236}">
                  <a16:creationId xmlns:a16="http://schemas.microsoft.com/office/drawing/2014/main" id="{37C68D51-B7DA-4572-AB7E-708540B3C6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5" name="Freeform 20">
              <a:extLst>
                <a:ext uri="{FF2B5EF4-FFF2-40B4-BE49-F238E27FC236}">
                  <a16:creationId xmlns:a16="http://schemas.microsoft.com/office/drawing/2014/main" id="{1AF802CB-4E9E-4895-9363-C119914909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6" name="Freeform 21">
              <a:extLst>
                <a:ext uri="{FF2B5EF4-FFF2-40B4-BE49-F238E27FC236}">
                  <a16:creationId xmlns:a16="http://schemas.microsoft.com/office/drawing/2014/main" id="{615760E5-5F27-4735-B01C-78E05F3FBB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7" name="Freeform 22">
              <a:extLst>
                <a:ext uri="{FF2B5EF4-FFF2-40B4-BE49-F238E27FC236}">
                  <a16:creationId xmlns:a16="http://schemas.microsoft.com/office/drawing/2014/main" id="{DB9C6516-B2DB-432F-BD3A-A1792BD46F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069" name="Group 2068">
            <a:extLst>
              <a:ext uri="{FF2B5EF4-FFF2-40B4-BE49-F238E27FC236}">
                <a16:creationId xmlns:a16="http://schemas.microsoft.com/office/drawing/2014/main" id="{BC9C8D0D-644B-4B97-B83C-CC8E64361D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070" name="Freeform 27">
              <a:extLst>
                <a:ext uri="{FF2B5EF4-FFF2-40B4-BE49-F238E27FC236}">
                  <a16:creationId xmlns:a16="http://schemas.microsoft.com/office/drawing/2014/main" id="{F8BE1EA6-80CF-446B-A4FE-3F935A51C0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71" name="Freeform 28">
              <a:extLst>
                <a:ext uri="{FF2B5EF4-FFF2-40B4-BE49-F238E27FC236}">
                  <a16:creationId xmlns:a16="http://schemas.microsoft.com/office/drawing/2014/main" id="{10E39808-F4F7-43DE-AB53-82B7B55EA47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72" name="Freeform 29">
              <a:extLst>
                <a:ext uri="{FF2B5EF4-FFF2-40B4-BE49-F238E27FC236}">
                  <a16:creationId xmlns:a16="http://schemas.microsoft.com/office/drawing/2014/main" id="{6ED5109A-600A-4C23-9BB3-C4C19C2D9F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73" name="Freeform 30">
              <a:extLst>
                <a:ext uri="{FF2B5EF4-FFF2-40B4-BE49-F238E27FC236}">
                  <a16:creationId xmlns:a16="http://schemas.microsoft.com/office/drawing/2014/main" id="{D76FF73F-8CA3-42B0-A680-353805CD2A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74" name="Freeform 31">
              <a:extLst>
                <a:ext uri="{FF2B5EF4-FFF2-40B4-BE49-F238E27FC236}">
                  <a16:creationId xmlns:a16="http://schemas.microsoft.com/office/drawing/2014/main" id="{B26A6949-3BEB-422A-854C-D4E26E4CF1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75" name="Freeform 32">
              <a:extLst>
                <a:ext uri="{FF2B5EF4-FFF2-40B4-BE49-F238E27FC236}">
                  <a16:creationId xmlns:a16="http://schemas.microsoft.com/office/drawing/2014/main" id="{FE07AD25-30AF-40CD-B901-DF1EDBD682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76" name="Freeform 33">
              <a:extLst>
                <a:ext uri="{FF2B5EF4-FFF2-40B4-BE49-F238E27FC236}">
                  <a16:creationId xmlns:a16="http://schemas.microsoft.com/office/drawing/2014/main" id="{5AA460AF-7760-4F15-881A-6F0BFDBCDF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77" name="Freeform 34">
              <a:extLst>
                <a:ext uri="{FF2B5EF4-FFF2-40B4-BE49-F238E27FC236}">
                  <a16:creationId xmlns:a16="http://schemas.microsoft.com/office/drawing/2014/main" id="{EE53C70E-5D92-4C42-A34F-9F7D16006B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78" name="Freeform 35">
              <a:extLst>
                <a:ext uri="{FF2B5EF4-FFF2-40B4-BE49-F238E27FC236}">
                  <a16:creationId xmlns:a16="http://schemas.microsoft.com/office/drawing/2014/main" id="{C27614EE-0086-4D34-99BD-52F03708DC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79" name="Freeform 36">
              <a:extLst>
                <a:ext uri="{FF2B5EF4-FFF2-40B4-BE49-F238E27FC236}">
                  <a16:creationId xmlns:a16="http://schemas.microsoft.com/office/drawing/2014/main" id="{326919B9-3ED4-4744-A713-326B3BAF62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80" name="Freeform 37">
              <a:extLst>
                <a:ext uri="{FF2B5EF4-FFF2-40B4-BE49-F238E27FC236}">
                  <a16:creationId xmlns:a16="http://schemas.microsoft.com/office/drawing/2014/main" id="{898BDBF5-8AA3-49CD-999A-ABA1F7AE34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81" name="Freeform 38">
              <a:extLst>
                <a:ext uri="{FF2B5EF4-FFF2-40B4-BE49-F238E27FC236}">
                  <a16:creationId xmlns:a16="http://schemas.microsoft.com/office/drawing/2014/main" id="{AF8ED3E0-CBE7-48C4-8F9E-FF98079CDB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083" name="Rectangle 2082">
            <a:extLst>
              <a:ext uri="{FF2B5EF4-FFF2-40B4-BE49-F238E27FC236}">
                <a16:creationId xmlns:a16="http://schemas.microsoft.com/office/drawing/2014/main" id="{A84F153B-2093-4171-BD2D-1631695C9B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085" name="Freeform 11">
            <a:extLst>
              <a:ext uri="{FF2B5EF4-FFF2-40B4-BE49-F238E27FC236}">
                <a16:creationId xmlns:a16="http://schemas.microsoft.com/office/drawing/2014/main" id="{99499096-7355-478E-8CCB-A47EA1B797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sp useBgFill="1">
        <p:nvSpPr>
          <p:cNvPr id="2087" name="Rectangle 2086">
            <a:extLst>
              <a:ext uri="{FF2B5EF4-FFF2-40B4-BE49-F238E27FC236}">
                <a16:creationId xmlns:a16="http://schemas.microsoft.com/office/drawing/2014/main" id="{A7DA8593-5BA7-45F3-B447-37FB2B9F7E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9359" y="167762"/>
            <a:ext cx="8904517" cy="12598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 err="1"/>
              <a:t>Questionari</a:t>
            </a:r>
            <a:r>
              <a:rPr lang="en-US" sz="3600" dirty="0"/>
              <a:t> di </a:t>
            </a:r>
            <a:r>
              <a:rPr lang="en-US" sz="3600" dirty="0" err="1"/>
              <a:t>soddisfazione</a:t>
            </a:r>
            <a:r>
              <a:rPr lang="en-US" sz="3600" dirty="0"/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DOCENTI</a:t>
            </a:r>
          </a:p>
        </p:txBody>
      </p:sp>
      <p:sp>
        <p:nvSpPr>
          <p:cNvPr id="2089" name="Rectangle 2088">
            <a:extLst>
              <a:ext uri="{FF2B5EF4-FFF2-40B4-BE49-F238E27FC236}">
                <a16:creationId xmlns:a16="http://schemas.microsoft.com/office/drawing/2014/main" id="{035CBF17-C0BF-49C1-8FB7-B43A3545D8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94769A8-9BA8-D213-E947-7077BD576A35}"/>
              </a:ext>
            </a:extLst>
          </p:cNvPr>
          <p:cNvSpPr txBox="1"/>
          <p:nvPr/>
        </p:nvSpPr>
        <p:spPr>
          <a:xfrm>
            <a:off x="359358" y="952134"/>
            <a:ext cx="8756643" cy="36304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riguardano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le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seguenti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tematiche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it-IT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it-IT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Organizzazione dell’attività didattica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Clima e benessere in ambiente di lavoro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Formazione e dirigenza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Rapporti esterni con famiglie e territorio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Motivazione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Gli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esiti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evidenziano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un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livello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di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soddisfazione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superiore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agli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obiettivi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prefissati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attesta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attorno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all’85%</a:t>
            </a:r>
          </a:p>
        </p:txBody>
      </p:sp>
      <p:sp>
        <p:nvSpPr>
          <p:cNvPr id="2091" name="Freeform 11">
            <a:extLst>
              <a:ext uri="{FF2B5EF4-FFF2-40B4-BE49-F238E27FC236}">
                <a16:creationId xmlns:a16="http://schemas.microsoft.com/office/drawing/2014/main" id="{F5147F3F-3E4A-4255-8C92-856618C474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 descr="Immagine che contiene schizzo, clipart, simbolo, Line art&#10;&#10;Descrizione generata automaticamente">
            <a:extLst>
              <a:ext uri="{FF2B5EF4-FFF2-40B4-BE49-F238E27FC236}">
                <a16:creationId xmlns:a16="http://schemas.microsoft.com/office/drawing/2014/main" id="{6DF15BDC-925C-BF65-0DF6-037EE2984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3877" y="24727"/>
            <a:ext cx="1994055" cy="1886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Raccolta di vecchi libri pila verticale su sfondo beige | Foto Premium">
            <a:extLst>
              <a:ext uri="{FF2B5EF4-FFF2-40B4-BE49-F238E27FC236}">
                <a16:creationId xmlns:a16="http://schemas.microsoft.com/office/drawing/2014/main" id="{49AEB8B5-A2F2-9F3B-05F0-31BE18EAEC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6"/>
          <a:stretch/>
        </p:blipFill>
        <p:spPr bwMode="auto">
          <a:xfrm>
            <a:off x="8404680" y="1714433"/>
            <a:ext cx="3709034" cy="51527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68050D1-9CBD-B5CF-0A6F-7C8754D0D8A3}"/>
              </a:ext>
            </a:extLst>
          </p:cNvPr>
          <p:cNvSpPr txBox="1"/>
          <p:nvPr/>
        </p:nvSpPr>
        <p:spPr>
          <a:xfrm>
            <a:off x="1516765" y="4418473"/>
            <a:ext cx="7276499" cy="2308324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sz="1800" b="0" i="0" u="none" strike="noStrike" baseline="0" dirty="0">
                <a:solidFill>
                  <a:srgbClr val="000000"/>
                </a:solidFill>
              </a:rPr>
              <a:t>Nell’anno 2023 la formazione dei docenti ha riguardato le aree: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b="0" i="0" u="none" strike="noStrike" baseline="0" dirty="0">
                <a:solidFill>
                  <a:srgbClr val="000000"/>
                </a:solidFill>
              </a:rPr>
              <a:t>Strumenti e tecniche operative per la didattica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b="0" i="0" u="none" strike="noStrike" baseline="0" dirty="0">
                <a:solidFill>
                  <a:srgbClr val="000000"/>
                </a:solidFill>
              </a:rPr>
              <a:t>Strumenti operativi per la didattica con alunni DVA, DSA e BES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b="0" i="0" u="none" strike="noStrike" baseline="0" dirty="0">
                <a:solidFill>
                  <a:srgbClr val="000000"/>
                </a:solidFill>
              </a:rPr>
              <a:t>Strategie per la comunicazione 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b="0" i="0" u="none" strike="noStrike" baseline="0" dirty="0">
                <a:solidFill>
                  <a:srgbClr val="000000"/>
                </a:solidFill>
              </a:rPr>
              <a:t>Didattica innovativa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b="0" i="0" u="none" strike="noStrike" baseline="0" dirty="0">
                <a:solidFill>
                  <a:srgbClr val="000000"/>
                </a:solidFill>
              </a:rPr>
              <a:t>Benessere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b="0" i="0" u="none" strike="noStrike" baseline="0" dirty="0">
                <a:solidFill>
                  <a:srgbClr val="000000"/>
                </a:solidFill>
              </a:rPr>
              <a:t>Primo soccorso	</a:t>
            </a:r>
          </a:p>
        </p:txBody>
      </p:sp>
    </p:spTree>
    <p:extLst>
      <p:ext uri="{BB962C8B-B14F-4D97-AF65-F5344CB8AC3E}">
        <p14:creationId xmlns:p14="http://schemas.microsoft.com/office/powerpoint/2010/main" val="65754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5894</TotalTime>
  <Words>229</Words>
  <Application>Microsoft Office PowerPoint</Application>
  <PresentationFormat>Widescreen</PresentationFormat>
  <Paragraphs>57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Wingdings 3</vt:lpstr>
      <vt:lpstr>Filo</vt:lpstr>
      <vt:lpstr>Autovalutazione</vt:lpstr>
      <vt:lpstr>Presentazione standard di PowerPoint</vt:lpstr>
      <vt:lpstr>SUCCESSO FORMATIVO</vt:lpstr>
      <vt:lpstr>Questionari di soddisfazione FAMIGLIE</vt:lpstr>
      <vt:lpstr>Questionari di soddisfazione STUDENTI</vt:lpstr>
      <vt:lpstr>Questionari di soddisfazione DOCENTI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AUTOVALUTAZIONE 2019/20</dc:title>
  <dc:creator>Francesca Miracoli</dc:creator>
  <cp:lastModifiedBy>giordana mercuriali</cp:lastModifiedBy>
  <cp:revision>148</cp:revision>
  <dcterms:created xsi:type="dcterms:W3CDTF">2020-06-30T10:42:52Z</dcterms:created>
  <dcterms:modified xsi:type="dcterms:W3CDTF">2024-01-22T07:53:06Z</dcterms:modified>
</cp:coreProperties>
</file>